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9"/>
  </p:notesMasterIdLst>
  <p:sldIdLst>
    <p:sldId id="256" r:id="rId5"/>
    <p:sldId id="257" r:id="rId6"/>
    <p:sldId id="258" r:id="rId7"/>
    <p:sldId id="259" r:id="rId8"/>
  </p:sldIdLst>
  <p:sldSz cx="18288000" cy="10287000"/>
  <p:notesSz cx="6858000" cy="9144000"/>
  <p:embeddedFontLst>
    <p:embeddedFont>
      <p:font typeface="Titillium 1" panose="020B0604020202020204" charset="0"/>
      <p:regular r:id="rId10"/>
    </p:embeddedFont>
    <p:embeddedFont>
      <p:font typeface="Titillium 2" panose="020B0604020202020204" charset="0"/>
      <p:regular r:id="rId11"/>
    </p:embeddedFont>
    <p:embeddedFont>
      <p:font typeface="Titillium 3" panose="020B0604020202020204" charset="0"/>
      <p:regular r:id="rId12"/>
    </p:embeddedFont>
    <p:embeddedFont>
      <p:font typeface="Titillium 4" panose="020B0604020202020204" charset="0"/>
      <p:regular r:id="rId13"/>
    </p:embeddedFont>
    <p:embeddedFont>
      <p:font typeface="Titillium Web 1" panose="020B0604020202020204" charset="0"/>
      <p:regular r:id="rId1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E340763-E7A9-A8C8-9CE8-D3CDB5B4F90A}" name="Monica Åberg Yngwe" initials="MY" userId="S::Monica.Yngwe@eithealth.eu::340d2423-32cc-41e2-bff0-264c280097b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39" d="100"/>
          <a:sy n="39" d="100"/>
        </p:scale>
        <p:origin x="868" y="2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font" Target="fonts/font4.fntdata"/><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font" Target="fonts/font3.fntdata"/><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font" Target="fonts/font2.fntdata"/><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font" Target="fonts/font1.fntdata"/><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openxmlformats.org/officeDocument/2006/relationships/font" Target="fonts/font5.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otta Fogelström" userId="db3c2195-f478-471c-b4d4-183bf23f7bb0" providerId="ADAL" clId="{452C80EC-245D-4B75-A93B-8568A648E6F4}"/>
    <pc:docChg chg="undo custSel modSld">
      <pc:chgData name="Lotta Fogelström" userId="db3c2195-f478-471c-b4d4-183bf23f7bb0" providerId="ADAL" clId="{452C80EC-245D-4B75-A93B-8568A648E6F4}" dt="2025-08-29T09:27:00.679" v="4" actId="20577"/>
      <pc:docMkLst>
        <pc:docMk/>
      </pc:docMkLst>
      <pc:sldChg chg="delSp modSp mod">
        <pc:chgData name="Lotta Fogelström" userId="db3c2195-f478-471c-b4d4-183bf23f7bb0" providerId="ADAL" clId="{452C80EC-245D-4B75-A93B-8568A648E6F4}" dt="2025-08-29T09:27:00.679" v="4" actId="20577"/>
        <pc:sldMkLst>
          <pc:docMk/>
          <pc:sldMk cId="0" sldId="259"/>
        </pc:sldMkLst>
        <pc:spChg chg="del">
          <ac:chgData name="Lotta Fogelström" userId="db3c2195-f478-471c-b4d4-183bf23f7bb0" providerId="ADAL" clId="{452C80EC-245D-4B75-A93B-8568A648E6F4}" dt="2025-08-29T09:26:52.817" v="1" actId="478"/>
          <ac:spMkLst>
            <pc:docMk/>
            <pc:sldMk cId="0" sldId="259"/>
            <ac:spMk id="17" creationId="{00000000-0000-0000-0000-000000000000}"/>
          </ac:spMkLst>
        </pc:spChg>
        <pc:spChg chg="mod">
          <ac:chgData name="Lotta Fogelström" userId="db3c2195-f478-471c-b4d4-183bf23f7bb0" providerId="ADAL" clId="{452C80EC-245D-4B75-A93B-8568A648E6F4}" dt="2025-08-29T09:27:00.679" v="4" actId="20577"/>
          <ac:spMkLst>
            <pc:docMk/>
            <pc:sldMk cId="0" sldId="259"/>
            <ac:spMk id="19" creationId="{00000000-0000-0000-0000-000000000000}"/>
          </ac:spMkLst>
        </pc:spChg>
        <pc:grpChg chg="del">
          <ac:chgData name="Lotta Fogelström" userId="db3c2195-f478-471c-b4d4-183bf23f7bb0" providerId="ADAL" clId="{452C80EC-245D-4B75-A93B-8568A648E6F4}" dt="2025-08-29T09:26:51.136" v="0" actId="478"/>
          <ac:grpSpMkLst>
            <pc:docMk/>
            <pc:sldMk cId="0" sldId="259"/>
            <ac:grpSpMk id="5" creationId="{00000000-0000-0000-0000-000000000000}"/>
          </ac:grpSpMkLst>
        </pc:grpChg>
      </pc:sldChg>
    </pc:docChg>
  </pc:docChgLst>
  <pc:docChgLst>
    <pc:chgData name="Monica Åberg Yngwe" userId="340d2423-32cc-41e2-bff0-264c280097b0" providerId="ADAL" clId="{1B4FB728-1B9B-4520-9692-7856C0C9A547}"/>
    <pc:docChg chg="modSld">
      <pc:chgData name="Monica Åberg Yngwe" userId="340d2423-32cc-41e2-bff0-264c280097b0" providerId="ADAL" clId="{1B4FB728-1B9B-4520-9692-7856C0C9A547}" dt="2025-08-27T07:44:32.072" v="223" actId="20577"/>
      <pc:docMkLst>
        <pc:docMk/>
      </pc:docMkLst>
      <pc:sldChg chg="addSp modSp mod">
        <pc:chgData name="Monica Åberg Yngwe" userId="340d2423-32cc-41e2-bff0-264c280097b0" providerId="ADAL" clId="{1B4FB728-1B9B-4520-9692-7856C0C9A547}" dt="2025-08-27T07:44:32.072" v="223" actId="20577"/>
        <pc:sldMkLst>
          <pc:docMk/>
          <pc:sldMk cId="0" sldId="258"/>
        </pc:sldMkLst>
        <pc:spChg chg="mod">
          <ac:chgData name="Monica Åberg Yngwe" userId="340d2423-32cc-41e2-bff0-264c280097b0" providerId="ADAL" clId="{1B4FB728-1B9B-4520-9692-7856C0C9A547}" dt="2025-08-27T07:44:32.072" v="223" actId="20577"/>
          <ac:spMkLst>
            <pc:docMk/>
            <pc:sldMk cId="0" sldId="258"/>
            <ac:spMk id="10" creationId="{00000000-0000-0000-0000-000000000000}"/>
          </ac:spMkLst>
        </pc:spChg>
        <pc:spChg chg="mod">
          <ac:chgData name="Monica Åberg Yngwe" userId="340d2423-32cc-41e2-bff0-264c280097b0" providerId="ADAL" clId="{1B4FB728-1B9B-4520-9692-7856C0C9A547}" dt="2025-08-27T07:19:09.203" v="88" actId="113"/>
          <ac:spMkLst>
            <pc:docMk/>
            <pc:sldMk cId="0" sldId="258"/>
            <ac:spMk id="11" creationId="{00000000-0000-0000-0000-000000000000}"/>
          </ac:spMkLst>
        </pc:spChg>
        <pc:spChg chg="add">
          <ac:chgData name="Monica Åberg Yngwe" userId="340d2423-32cc-41e2-bff0-264c280097b0" providerId="ADAL" clId="{1B4FB728-1B9B-4520-9692-7856C0C9A547}" dt="2025-08-27T07:18:20.326" v="13"/>
          <ac:spMkLst>
            <pc:docMk/>
            <pc:sldMk cId="0" sldId="258"/>
            <ac:spMk id="13" creationId="{3502196C-48C9-1BFF-7E33-2C5EE5879D12}"/>
          </ac:spMkLst>
        </pc:spChg>
      </pc:sldChg>
      <pc:sldChg chg="modSp mod">
        <pc:chgData name="Monica Åberg Yngwe" userId="340d2423-32cc-41e2-bff0-264c280097b0" providerId="ADAL" clId="{1B4FB728-1B9B-4520-9692-7856C0C9A547}" dt="2025-08-22T08:46:50.639" v="12" actId="14100"/>
        <pc:sldMkLst>
          <pc:docMk/>
          <pc:sldMk cId="0" sldId="259"/>
        </pc:sldMkLst>
        <pc:spChg chg="mod">
          <ac:chgData name="Monica Åberg Yngwe" userId="340d2423-32cc-41e2-bff0-264c280097b0" providerId="ADAL" clId="{1B4FB728-1B9B-4520-9692-7856C0C9A547}" dt="2025-08-22T07:30:25.471" v="7" actId="13926"/>
          <ac:spMkLst>
            <pc:docMk/>
            <pc:sldMk cId="0" sldId="259"/>
            <ac:spMk id="27" creationId="{A4B1CE1C-A0A2-F1B2-B014-72B124716E9C}"/>
          </ac:spMkLst>
        </pc:spChg>
        <pc:picChg chg="mod">
          <ac:chgData name="Monica Åberg Yngwe" userId="340d2423-32cc-41e2-bff0-264c280097b0" providerId="ADAL" clId="{1B4FB728-1B9B-4520-9692-7856C0C9A547}" dt="2025-08-22T08:46:50.639" v="12" actId="14100"/>
          <ac:picMkLst>
            <pc:docMk/>
            <pc:sldMk cId="0" sldId="259"/>
            <ac:picMk id="10" creationId="{895A1D49-12FA-6550-7474-6AE5B058E694}"/>
          </ac:picMkLst>
        </pc:picChg>
        <pc:picChg chg="mod">
          <ac:chgData name="Monica Åberg Yngwe" userId="340d2423-32cc-41e2-bff0-264c280097b0" providerId="ADAL" clId="{1B4FB728-1B9B-4520-9692-7856C0C9A547}" dt="2025-08-22T08:46:27.946" v="10" actId="14100"/>
          <ac:picMkLst>
            <pc:docMk/>
            <pc:sldMk cId="0" sldId="259"/>
            <ac:picMk id="23" creationId="{35C9007F-A414-D5A7-BEB1-3A8457825B0A}"/>
          </ac:picMkLst>
        </pc:picChg>
        <pc:picChg chg="mod">
          <ac:chgData name="Monica Åberg Yngwe" userId="340d2423-32cc-41e2-bff0-264c280097b0" providerId="ADAL" clId="{1B4FB728-1B9B-4520-9692-7856C0C9A547}" dt="2025-08-22T08:46:37.403" v="11" actId="1076"/>
          <ac:picMkLst>
            <pc:docMk/>
            <pc:sldMk cId="0" sldId="259"/>
            <ac:picMk id="24" creationId="{CD13A5BB-4289-0499-5389-D09D009BB8CE}"/>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460BCF-C92F-42E3-A553-330D8B5A6B37}" type="datetimeFigureOut">
              <a:rPr lang="sv-SE" smtClean="0"/>
              <a:t>2025-08-29</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6B53E5-8926-4CB0-875D-EC6F7B09344F}" type="slidenum">
              <a:rPr lang="sv-SE" smtClean="0"/>
              <a:t>‹#›</a:t>
            </a:fld>
            <a:endParaRPr lang="sv-SE"/>
          </a:p>
        </p:txBody>
      </p:sp>
    </p:spTree>
    <p:extLst>
      <p:ext uri="{BB962C8B-B14F-4D97-AF65-F5344CB8AC3E}">
        <p14:creationId xmlns:p14="http://schemas.microsoft.com/office/powerpoint/2010/main" val="23536625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176B53E5-8926-4CB0-875D-EC6F7B09344F}" type="slidenum">
              <a:rPr lang="sv-SE" smtClean="0"/>
              <a:t>3</a:t>
            </a:fld>
            <a:endParaRPr lang="sv-SE"/>
          </a:p>
        </p:txBody>
      </p:sp>
    </p:spTree>
    <p:extLst>
      <p:ext uri="{BB962C8B-B14F-4D97-AF65-F5344CB8AC3E}">
        <p14:creationId xmlns:p14="http://schemas.microsoft.com/office/powerpoint/2010/main" val="29316862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8/29/2025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8/29/2025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8/29/2025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8/29/2025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healthandcompetitiveness.vfairs.com/"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hyperlink" Target="https://healthandcompetitiveness.vfairs.com"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hyperlink" Target="mailto:Monica.Yngwe@eithealth.eu" TargetMode="External"/><Relationship Id="rId7"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31241"/>
        </a:solidFill>
        <a:effectLst/>
      </p:bgPr>
    </p:bg>
    <p:spTree>
      <p:nvGrpSpPr>
        <p:cNvPr id="1" name=""/>
        <p:cNvGrpSpPr/>
        <p:nvPr/>
      </p:nvGrpSpPr>
      <p:grpSpPr>
        <a:xfrm>
          <a:off x="0" y="0"/>
          <a:ext cx="0" cy="0"/>
          <a:chOff x="0" y="0"/>
          <a:chExt cx="0" cy="0"/>
        </a:xfrm>
      </p:grpSpPr>
      <p:sp>
        <p:nvSpPr>
          <p:cNvPr id="2" name="Freeform 2"/>
          <p:cNvSpPr/>
          <p:nvPr/>
        </p:nvSpPr>
        <p:spPr>
          <a:xfrm>
            <a:off x="1028700" y="852182"/>
            <a:ext cx="7230714" cy="1173147"/>
          </a:xfrm>
          <a:custGeom>
            <a:avLst/>
            <a:gdLst/>
            <a:ahLst/>
            <a:cxnLst/>
            <a:rect l="l" t="t" r="r" b="b"/>
            <a:pathLst>
              <a:path w="7230714" h="1173147">
                <a:moveTo>
                  <a:pt x="0" y="0"/>
                </a:moveTo>
                <a:lnTo>
                  <a:pt x="7230714" y="0"/>
                </a:lnTo>
                <a:lnTo>
                  <a:pt x="7230714" y="1173147"/>
                </a:lnTo>
                <a:lnTo>
                  <a:pt x="0" y="1173147"/>
                </a:lnTo>
                <a:lnTo>
                  <a:pt x="0" y="0"/>
                </a:lnTo>
                <a:close/>
              </a:path>
            </a:pathLst>
          </a:custGeom>
          <a:blipFill>
            <a:blip r:embed="rId2"/>
            <a:stretch>
              <a:fillRect/>
            </a:stretch>
          </a:blipFill>
        </p:spPr>
        <p:txBody>
          <a:bodyPr/>
          <a:lstStyle/>
          <a:p>
            <a:endParaRPr lang="de-DE"/>
          </a:p>
        </p:txBody>
      </p:sp>
      <p:sp>
        <p:nvSpPr>
          <p:cNvPr id="4" name="TextBox 4"/>
          <p:cNvSpPr txBox="1"/>
          <p:nvPr/>
        </p:nvSpPr>
        <p:spPr>
          <a:xfrm>
            <a:off x="1028700" y="3999112"/>
            <a:ext cx="16230600" cy="2192908"/>
          </a:xfrm>
          <a:prstGeom prst="rect">
            <a:avLst/>
          </a:prstGeom>
        </p:spPr>
        <p:txBody>
          <a:bodyPr lIns="0" tIns="0" rIns="0" bIns="0" rtlCol="0" anchor="t">
            <a:spAutoFit/>
          </a:bodyPr>
          <a:lstStyle/>
          <a:p>
            <a:pPr algn="l">
              <a:lnSpc>
                <a:spcPts val="5728"/>
              </a:lnSpc>
            </a:pPr>
            <a:r>
              <a:rPr lang="en-US" sz="4774" spc="238" dirty="0">
                <a:solidFill>
                  <a:srgbClr val="FFFFFF"/>
                </a:solidFill>
                <a:latin typeface="Titillium 1"/>
                <a:ea typeface="Titillium 1"/>
                <a:cs typeface="Titillium 1"/>
                <a:sym typeface="Titillium 1"/>
              </a:rPr>
              <a:t>Driving health and competitiveness forward</a:t>
            </a:r>
          </a:p>
          <a:p>
            <a:pPr>
              <a:lnSpc>
                <a:spcPts val="5728"/>
              </a:lnSpc>
            </a:pPr>
            <a:r>
              <a:rPr lang="en-US" sz="4774" spc="238" dirty="0">
                <a:solidFill>
                  <a:srgbClr val="FFFFFF"/>
                </a:solidFill>
                <a:latin typeface="Titillium 1"/>
                <a:ea typeface="Titillium 1"/>
                <a:cs typeface="Titillium 1"/>
                <a:sym typeface="Titillium 1"/>
              </a:rPr>
              <a:t>Swedish-Danish conference on Nordic leadership in life science</a:t>
            </a:r>
          </a:p>
        </p:txBody>
      </p:sp>
      <p:sp>
        <p:nvSpPr>
          <p:cNvPr id="5" name="TextBox 5"/>
          <p:cNvSpPr txBox="1"/>
          <p:nvPr/>
        </p:nvSpPr>
        <p:spPr>
          <a:xfrm>
            <a:off x="1028700" y="7492029"/>
            <a:ext cx="13287857" cy="987897"/>
          </a:xfrm>
          <a:prstGeom prst="rect">
            <a:avLst/>
          </a:prstGeom>
        </p:spPr>
        <p:txBody>
          <a:bodyPr lIns="0" tIns="0" rIns="0" bIns="0" rtlCol="0" anchor="t">
            <a:spAutoFit/>
          </a:bodyPr>
          <a:lstStyle/>
          <a:p>
            <a:pPr algn="l">
              <a:lnSpc>
                <a:spcPts val="3936"/>
              </a:lnSpc>
            </a:pPr>
            <a:r>
              <a:rPr lang="en-US" sz="3200">
                <a:solidFill>
                  <a:srgbClr val="FFFFFF"/>
                </a:solidFill>
                <a:latin typeface="Titillium Web 1"/>
                <a:ea typeface="Titillium Web 1"/>
                <a:cs typeface="Titillium Web 1"/>
                <a:sym typeface="Titillium Web 1"/>
              </a:rPr>
              <a:t>Sep 22, 2025, 2:30 PM - Sep 22, 2025, 7:00 PM </a:t>
            </a:r>
          </a:p>
          <a:p>
            <a:pPr algn="l">
              <a:lnSpc>
                <a:spcPts val="3936"/>
              </a:lnSpc>
            </a:pPr>
            <a:r>
              <a:rPr lang="en-US" sz="3200">
                <a:solidFill>
                  <a:srgbClr val="FFFFFF"/>
                </a:solidFill>
                <a:latin typeface="Titillium Web 1"/>
                <a:ea typeface="Titillium Web 1"/>
                <a:cs typeface="Titillium Web 1"/>
                <a:sym typeface="Titillium Web 1"/>
              </a:rPr>
              <a:t>Kantinen, Forskaren, Hagaesplanaden 49, Stockholm</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4817344"/>
            <a:chOff x="0" y="0"/>
            <a:chExt cx="24384000" cy="6423125"/>
          </a:xfrm>
        </p:grpSpPr>
        <p:pic>
          <p:nvPicPr>
            <p:cNvPr id="3" name="Picture 3"/>
            <p:cNvPicPr>
              <a:picLocks noChangeAspect="1"/>
            </p:cNvPicPr>
            <p:nvPr/>
          </p:nvPicPr>
          <p:blipFill>
            <a:blip r:embed="rId2"/>
            <a:srcRect t="12731" r="15793" b="47834"/>
            <a:stretch>
              <a:fillRect/>
            </a:stretch>
          </p:blipFill>
          <p:spPr>
            <a:xfrm>
              <a:off x="0" y="0"/>
              <a:ext cx="24384000" cy="6423125"/>
            </a:xfrm>
            <a:prstGeom prst="rect">
              <a:avLst/>
            </a:prstGeom>
          </p:spPr>
        </p:pic>
      </p:grpSp>
      <p:grpSp>
        <p:nvGrpSpPr>
          <p:cNvPr id="6" name="Group 6"/>
          <p:cNvGrpSpPr/>
          <p:nvPr/>
        </p:nvGrpSpPr>
        <p:grpSpPr>
          <a:xfrm>
            <a:off x="1028700" y="4049061"/>
            <a:ext cx="3910158" cy="777807"/>
            <a:chOff x="0" y="0"/>
            <a:chExt cx="1322695" cy="263110"/>
          </a:xfrm>
        </p:grpSpPr>
        <p:sp>
          <p:nvSpPr>
            <p:cNvPr id="7" name="Freeform 7"/>
            <p:cNvSpPr/>
            <p:nvPr/>
          </p:nvSpPr>
          <p:spPr>
            <a:xfrm>
              <a:off x="0" y="0"/>
              <a:ext cx="1322695" cy="263110"/>
            </a:xfrm>
            <a:custGeom>
              <a:avLst/>
              <a:gdLst/>
              <a:ahLst/>
              <a:cxnLst/>
              <a:rect l="l" t="t" r="r" b="b"/>
              <a:pathLst>
                <a:path w="1322695" h="263110">
                  <a:moveTo>
                    <a:pt x="0" y="0"/>
                  </a:moveTo>
                  <a:lnTo>
                    <a:pt x="1322695" y="0"/>
                  </a:lnTo>
                  <a:lnTo>
                    <a:pt x="1322695" y="263110"/>
                  </a:lnTo>
                  <a:lnTo>
                    <a:pt x="0" y="263110"/>
                  </a:lnTo>
                  <a:close/>
                </a:path>
              </a:pathLst>
            </a:custGeom>
            <a:solidFill>
              <a:srgbClr val="FFFFFF"/>
            </a:solidFill>
          </p:spPr>
          <p:txBody>
            <a:bodyPr/>
            <a:lstStyle/>
            <a:p>
              <a:endParaRPr lang="de-DE"/>
            </a:p>
          </p:txBody>
        </p:sp>
      </p:grpSp>
      <p:grpSp>
        <p:nvGrpSpPr>
          <p:cNvPr id="8" name="Group 8"/>
          <p:cNvGrpSpPr/>
          <p:nvPr/>
        </p:nvGrpSpPr>
        <p:grpSpPr>
          <a:xfrm>
            <a:off x="17276115" y="9396777"/>
            <a:ext cx="404186" cy="404186"/>
            <a:chOff x="0" y="0"/>
            <a:chExt cx="1913890" cy="1913890"/>
          </a:xfrm>
        </p:grpSpPr>
        <p:sp>
          <p:nvSpPr>
            <p:cNvPr id="9" name="Freeform 9"/>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1C2442"/>
            </a:solidFill>
          </p:spPr>
          <p:txBody>
            <a:bodyPr/>
            <a:lstStyle/>
            <a:p>
              <a:endParaRPr lang="de-DE"/>
            </a:p>
          </p:txBody>
        </p:sp>
      </p:grpSp>
      <p:sp>
        <p:nvSpPr>
          <p:cNvPr id="10" name="TextBox 10"/>
          <p:cNvSpPr txBox="1"/>
          <p:nvPr/>
        </p:nvSpPr>
        <p:spPr>
          <a:xfrm>
            <a:off x="1238853" y="4195044"/>
            <a:ext cx="4017948" cy="774700"/>
          </a:xfrm>
          <a:prstGeom prst="rect">
            <a:avLst/>
          </a:prstGeom>
        </p:spPr>
        <p:txBody>
          <a:bodyPr lIns="0" tIns="0" rIns="0" bIns="0" rtlCol="0" anchor="t">
            <a:spAutoFit/>
          </a:bodyPr>
          <a:lstStyle/>
          <a:p>
            <a:pPr algn="l">
              <a:lnSpc>
                <a:spcPts val="5600"/>
              </a:lnSpc>
            </a:pPr>
            <a:r>
              <a:rPr lang="en-US" sz="4000">
                <a:solidFill>
                  <a:srgbClr val="1A2343"/>
                </a:solidFill>
                <a:latin typeface="Titillium 2"/>
                <a:ea typeface="Titillium 2"/>
                <a:cs typeface="Titillium 2"/>
                <a:sym typeface="Titillium 2"/>
              </a:rPr>
              <a:t>About the event</a:t>
            </a:r>
          </a:p>
        </p:txBody>
      </p:sp>
      <p:sp>
        <p:nvSpPr>
          <p:cNvPr id="11" name="TextBox 11"/>
          <p:cNvSpPr txBox="1"/>
          <p:nvPr/>
        </p:nvSpPr>
        <p:spPr>
          <a:xfrm>
            <a:off x="9046010" y="4826868"/>
            <a:ext cx="7970382" cy="3216971"/>
          </a:xfrm>
          <a:prstGeom prst="rect">
            <a:avLst/>
          </a:prstGeom>
        </p:spPr>
        <p:txBody>
          <a:bodyPr lIns="0" tIns="0" rIns="0" bIns="0" rtlCol="0" anchor="t">
            <a:spAutoFit/>
          </a:bodyPr>
          <a:lstStyle/>
          <a:p>
            <a:endParaRPr lang="en-US" i="1" dirty="0">
              <a:solidFill>
                <a:srgbClr val="000000"/>
              </a:solidFill>
              <a:latin typeface="Titillium 3"/>
              <a:sym typeface="Titillium 3"/>
            </a:endParaRPr>
          </a:p>
          <a:p>
            <a:pPr>
              <a:lnSpc>
                <a:spcPts val="2880"/>
              </a:lnSpc>
            </a:pPr>
            <a:r>
              <a:rPr lang="en-US" dirty="0">
                <a:latin typeface="Titillium 3" panose="020B0604020202020204" charset="0"/>
              </a:rPr>
              <a:t>Keynote by MEP Stine Bosse, the Vice-Chair of the European Parliament's Committee on Public Health for Renew Europe. As a Danish MEP representing </a:t>
            </a:r>
            <a:r>
              <a:rPr lang="en-US" dirty="0" err="1">
                <a:latin typeface="Titillium 3" panose="020B0604020202020204" charset="0"/>
              </a:rPr>
              <a:t>Moderaterne</a:t>
            </a:r>
            <a:r>
              <a:rPr lang="en-US" dirty="0">
                <a:latin typeface="Titillium 3" panose="020B0604020202020204" charset="0"/>
              </a:rPr>
              <a:t>, she is also the highest-ranking Nordic member of the public health committee. MEP Bosse is also the founder and co-chair of the EU Biotech and Life Sciences Alliance, an MEP interest group founded to gather members of the European Parliament interested in biotechnology across sectors.</a:t>
            </a:r>
            <a:endParaRPr lang="en-US" dirty="0">
              <a:solidFill>
                <a:srgbClr val="000000"/>
              </a:solidFill>
              <a:latin typeface="Titillium 3" panose="020B0604020202020204" charset="0"/>
              <a:ea typeface="Titillium 3"/>
              <a:cs typeface="Titillium 3"/>
              <a:sym typeface="Titillium 3"/>
            </a:endParaRPr>
          </a:p>
          <a:p>
            <a:pPr algn="l">
              <a:lnSpc>
                <a:spcPts val="2880"/>
              </a:lnSpc>
            </a:pPr>
            <a:endParaRPr lang="en-US" sz="1800" dirty="0">
              <a:solidFill>
                <a:srgbClr val="000000"/>
              </a:solidFill>
              <a:latin typeface="Titillium 3"/>
              <a:ea typeface="Titillium 3"/>
              <a:cs typeface="Titillium 3"/>
              <a:sym typeface="Titillium 3"/>
            </a:endParaRPr>
          </a:p>
          <a:p>
            <a:pPr algn="l">
              <a:lnSpc>
                <a:spcPts val="2879"/>
              </a:lnSpc>
            </a:pPr>
            <a:endParaRPr lang="en-US" sz="1800" dirty="0">
              <a:solidFill>
                <a:srgbClr val="000000"/>
              </a:solidFill>
              <a:latin typeface="Titillium 3"/>
              <a:ea typeface="Titillium 3"/>
              <a:cs typeface="Titillium 3"/>
              <a:sym typeface="Titillium 3"/>
            </a:endParaRPr>
          </a:p>
        </p:txBody>
      </p:sp>
      <p:sp>
        <p:nvSpPr>
          <p:cNvPr id="12" name="TextBox 12"/>
          <p:cNvSpPr txBox="1"/>
          <p:nvPr/>
        </p:nvSpPr>
        <p:spPr>
          <a:xfrm>
            <a:off x="1238853" y="5115727"/>
            <a:ext cx="6955029" cy="5543249"/>
          </a:xfrm>
          <a:prstGeom prst="rect">
            <a:avLst/>
          </a:prstGeom>
        </p:spPr>
        <p:txBody>
          <a:bodyPr lIns="0" tIns="0" rIns="0" bIns="0" rtlCol="0" anchor="t">
            <a:spAutoFit/>
          </a:bodyPr>
          <a:lstStyle/>
          <a:p>
            <a:pPr algn="l">
              <a:lnSpc>
                <a:spcPts val="2880"/>
              </a:lnSpc>
            </a:pPr>
            <a:r>
              <a:rPr lang="en-US" sz="1800" dirty="0">
                <a:solidFill>
                  <a:srgbClr val="000000"/>
                </a:solidFill>
                <a:latin typeface="Titillium 3"/>
                <a:ea typeface="Titillium 3"/>
                <a:cs typeface="Titillium 3"/>
                <a:sym typeface="Titillium 3"/>
              </a:rPr>
              <a:t>In an era of intensifying global competition and shifting research investments, it is vital to identify the domains where Europe can lead. There is growing recognition within the European Commission that the life science sector is critical to Europe's long-term competitiveness. </a:t>
            </a:r>
          </a:p>
          <a:p>
            <a:pPr algn="l">
              <a:lnSpc>
                <a:spcPts val="2880"/>
              </a:lnSpc>
            </a:pPr>
            <a:r>
              <a:rPr lang="en-US" sz="1800" dirty="0">
                <a:solidFill>
                  <a:srgbClr val="000000"/>
                </a:solidFill>
                <a:latin typeface="Titillium 3"/>
                <a:ea typeface="Titillium 3"/>
                <a:cs typeface="Titillium 3"/>
                <a:sym typeface="Titillium 3"/>
              </a:rPr>
              <a:t>Now is the time to align around a shared vision and take collective action toward a healthier, more competitive, and globally leading Europe - with life science at its core.</a:t>
            </a:r>
          </a:p>
          <a:p>
            <a:pPr>
              <a:lnSpc>
                <a:spcPts val="2880"/>
              </a:lnSpc>
            </a:pPr>
            <a:r>
              <a:rPr lang="en-US" dirty="0">
                <a:solidFill>
                  <a:srgbClr val="000000"/>
                </a:solidFill>
                <a:latin typeface="Titillium 3"/>
                <a:ea typeface="Titillium 3"/>
                <a:cs typeface="Titillium 3"/>
                <a:sym typeface="Titillium 3"/>
              </a:rPr>
              <a:t>This Swedish-Danish conference will highlight the strengths and challenges facing our region, explore how best to realize our shared ambitions and the potential to take the lead within the European transformation. The program features keynote speakers, government leaders, EU officials, industry representatives, and SMEs – all engaging in dialogue on the future of life science in Europe. </a:t>
            </a:r>
          </a:p>
          <a:p>
            <a:pPr algn="l">
              <a:lnSpc>
                <a:spcPts val="2880"/>
              </a:lnSpc>
            </a:pPr>
            <a:endParaRPr lang="en-US" sz="1800" dirty="0">
              <a:solidFill>
                <a:srgbClr val="000000"/>
              </a:solidFill>
              <a:latin typeface="Titillium 3"/>
              <a:ea typeface="Titillium 3"/>
              <a:cs typeface="Titillium 3"/>
              <a:sym typeface="Titillium 3"/>
            </a:endParaRPr>
          </a:p>
          <a:p>
            <a:pPr algn="l">
              <a:lnSpc>
                <a:spcPts val="2879"/>
              </a:lnSpc>
            </a:pPr>
            <a:endParaRPr lang="en-US" sz="1800" dirty="0">
              <a:solidFill>
                <a:srgbClr val="000000"/>
              </a:solidFill>
              <a:latin typeface="Titillium 3"/>
              <a:ea typeface="Titillium 3"/>
              <a:cs typeface="Titillium 3"/>
              <a:sym typeface="Titillium 3"/>
            </a:endParaRPr>
          </a:p>
        </p:txBody>
      </p:sp>
      <p:sp>
        <p:nvSpPr>
          <p:cNvPr id="13" name="TextBox 13"/>
          <p:cNvSpPr txBox="1"/>
          <p:nvPr/>
        </p:nvSpPr>
        <p:spPr>
          <a:xfrm>
            <a:off x="9144000" y="7887351"/>
            <a:ext cx="6561062" cy="2062552"/>
          </a:xfrm>
          <a:prstGeom prst="rect">
            <a:avLst/>
          </a:prstGeom>
        </p:spPr>
        <p:txBody>
          <a:bodyPr wrap="square" lIns="0" tIns="0" rIns="0" bIns="0" rtlCol="0" anchor="t">
            <a:spAutoFit/>
          </a:bodyPr>
          <a:lstStyle/>
          <a:p>
            <a:pPr algn="l">
              <a:lnSpc>
                <a:spcPts val="2880"/>
              </a:lnSpc>
            </a:pPr>
            <a:r>
              <a:rPr lang="en-US" dirty="0">
                <a:solidFill>
                  <a:srgbClr val="000000"/>
                </a:solidFill>
                <a:latin typeface="Titillium 2"/>
                <a:ea typeface="Titillium 2"/>
                <a:cs typeface="Titillium 2"/>
                <a:sym typeface="Titillium 2"/>
              </a:rPr>
              <a:t>22 SEPTEMBER, STOCKHOLM</a:t>
            </a:r>
          </a:p>
          <a:p>
            <a:pPr marL="259082" lvl="1" indent="-129541" algn="l">
              <a:lnSpc>
                <a:spcPts val="2880"/>
              </a:lnSpc>
              <a:buFont typeface="Arial"/>
              <a:buChar char="•"/>
            </a:pPr>
            <a:r>
              <a:rPr lang="en-US" b="1" dirty="0">
                <a:solidFill>
                  <a:srgbClr val="000000"/>
                </a:solidFill>
                <a:latin typeface="Titillium 2"/>
                <a:ea typeface="Titillium 2"/>
                <a:cs typeface="Titillium 2"/>
                <a:sym typeface="Titillium 2"/>
              </a:rPr>
              <a:t> 2:30 PM </a:t>
            </a:r>
          </a:p>
          <a:p>
            <a:pPr marL="259082" lvl="1" indent="-129541" algn="l">
              <a:lnSpc>
                <a:spcPts val="2880"/>
              </a:lnSpc>
              <a:buFont typeface="Arial"/>
              <a:buChar char="•"/>
            </a:pPr>
            <a:r>
              <a:rPr lang="en-US" b="1" dirty="0" err="1">
                <a:solidFill>
                  <a:srgbClr val="000000"/>
                </a:solidFill>
                <a:latin typeface="Titillium 2"/>
                <a:ea typeface="Titillium 2"/>
                <a:cs typeface="Titillium 2"/>
                <a:sym typeface="Titillium 2"/>
              </a:rPr>
              <a:t>Kantinen</a:t>
            </a:r>
            <a:r>
              <a:rPr lang="en-US" b="1" dirty="0">
                <a:solidFill>
                  <a:srgbClr val="000000"/>
                </a:solidFill>
                <a:latin typeface="Titillium 2"/>
                <a:ea typeface="Titillium 2"/>
                <a:cs typeface="Titillium 2"/>
                <a:sym typeface="Titillium 2"/>
              </a:rPr>
              <a:t>, </a:t>
            </a:r>
            <a:r>
              <a:rPr lang="en-US" b="1" dirty="0" err="1">
                <a:solidFill>
                  <a:srgbClr val="000000"/>
                </a:solidFill>
                <a:latin typeface="Titillium 2"/>
                <a:ea typeface="Titillium 2"/>
                <a:cs typeface="Titillium 2"/>
                <a:sym typeface="Titillium 2"/>
              </a:rPr>
              <a:t>Forskaren</a:t>
            </a:r>
            <a:r>
              <a:rPr lang="en-US" b="1" dirty="0">
                <a:solidFill>
                  <a:srgbClr val="000000"/>
                </a:solidFill>
                <a:latin typeface="Titillium 2"/>
                <a:ea typeface="Titillium 2"/>
                <a:cs typeface="Titillium 2"/>
                <a:sym typeface="Titillium 2"/>
              </a:rPr>
              <a:t>, </a:t>
            </a:r>
            <a:r>
              <a:rPr lang="en-US" b="1" dirty="0" err="1">
                <a:solidFill>
                  <a:srgbClr val="000000"/>
                </a:solidFill>
                <a:latin typeface="Titillium 2"/>
                <a:ea typeface="Titillium 2"/>
                <a:cs typeface="Titillium 2"/>
                <a:sym typeface="Titillium 2"/>
              </a:rPr>
              <a:t>Hagaesplanaden</a:t>
            </a:r>
            <a:r>
              <a:rPr lang="en-US" b="1" dirty="0">
                <a:solidFill>
                  <a:srgbClr val="000000"/>
                </a:solidFill>
                <a:latin typeface="Titillium 2"/>
                <a:ea typeface="Titillium 2"/>
                <a:cs typeface="Titillium 2"/>
                <a:sym typeface="Titillium 2"/>
              </a:rPr>
              <a:t> 49, Stockholm</a:t>
            </a:r>
          </a:p>
          <a:p>
            <a:pPr marL="259082" lvl="1" indent="-129541" algn="l">
              <a:lnSpc>
                <a:spcPts val="2880"/>
              </a:lnSpc>
              <a:buFont typeface="Arial"/>
              <a:buChar char="•"/>
            </a:pPr>
            <a:r>
              <a:rPr lang="en-US" b="1" dirty="0">
                <a:solidFill>
                  <a:srgbClr val="000000"/>
                </a:solidFill>
                <a:latin typeface="Titillium 2"/>
                <a:ea typeface="Titillium 2"/>
                <a:cs typeface="Titillium 2"/>
                <a:sym typeface="Titillium 2"/>
              </a:rPr>
              <a:t>Language: English</a:t>
            </a:r>
          </a:p>
          <a:p>
            <a:pPr marL="259082" lvl="1" indent="-129541" algn="l">
              <a:lnSpc>
                <a:spcPts val="2880"/>
              </a:lnSpc>
              <a:buFont typeface="Arial"/>
              <a:buChar char="•"/>
            </a:pPr>
            <a:r>
              <a:rPr lang="en-US" b="1" dirty="0">
                <a:solidFill>
                  <a:srgbClr val="000000"/>
                </a:solidFill>
                <a:latin typeface="Titillium 2"/>
                <a:ea typeface="Titillium 2"/>
                <a:cs typeface="Titillium 2"/>
                <a:sym typeface="Titillium 2"/>
              </a:rPr>
              <a:t>In-person and invite-only event (no online participation)</a:t>
            </a:r>
          </a:p>
          <a:p>
            <a:pPr algn="l">
              <a:lnSpc>
                <a:spcPts val="1680"/>
              </a:lnSpc>
            </a:pPr>
            <a:endParaRPr lang="en-US" sz="1200" b="1" dirty="0">
              <a:solidFill>
                <a:srgbClr val="000000"/>
              </a:solidFill>
              <a:latin typeface="Titillium 2"/>
              <a:ea typeface="Titillium 2"/>
              <a:cs typeface="Titillium 2"/>
              <a:sym typeface="Titillium 2"/>
            </a:endParaRPr>
          </a:p>
        </p:txBody>
      </p:sp>
      <p:sp>
        <p:nvSpPr>
          <p:cNvPr id="14" name="TextBox 14"/>
          <p:cNvSpPr txBox="1"/>
          <p:nvPr/>
        </p:nvSpPr>
        <p:spPr>
          <a:xfrm>
            <a:off x="17276115" y="9450065"/>
            <a:ext cx="404186" cy="269240"/>
          </a:xfrm>
          <a:prstGeom prst="rect">
            <a:avLst/>
          </a:prstGeom>
        </p:spPr>
        <p:txBody>
          <a:bodyPr lIns="0" tIns="0" rIns="0" bIns="0" rtlCol="0" anchor="t">
            <a:spAutoFit/>
          </a:bodyPr>
          <a:lstStyle/>
          <a:p>
            <a:pPr algn="ctr">
              <a:lnSpc>
                <a:spcPts val="1960"/>
              </a:lnSpc>
            </a:pPr>
            <a:r>
              <a:rPr lang="en-US" sz="1400">
                <a:solidFill>
                  <a:srgbClr val="FFFFFF"/>
                </a:solidFill>
                <a:latin typeface="Titillium 1"/>
                <a:ea typeface="Titillium 1"/>
                <a:cs typeface="Titillium 1"/>
                <a:sym typeface="Titillium 1"/>
              </a:rPr>
              <a:t>2</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10800000">
            <a:off x="-1676400" y="-314876"/>
            <a:ext cx="21048721" cy="2261813"/>
            <a:chOff x="0" y="0"/>
            <a:chExt cx="33565348" cy="3606800"/>
          </a:xfrm>
        </p:grpSpPr>
        <p:sp>
          <p:nvSpPr>
            <p:cNvPr id="3" name="Freeform 3"/>
            <p:cNvSpPr/>
            <p:nvPr/>
          </p:nvSpPr>
          <p:spPr>
            <a:xfrm>
              <a:off x="0" y="0"/>
              <a:ext cx="33565347" cy="3606800"/>
            </a:xfrm>
            <a:custGeom>
              <a:avLst/>
              <a:gdLst/>
              <a:ahLst/>
              <a:cxnLst/>
              <a:rect l="l" t="t" r="r" b="b"/>
              <a:pathLst>
                <a:path w="33565347" h="3606800">
                  <a:moveTo>
                    <a:pt x="33565347" y="0"/>
                  </a:moveTo>
                  <a:lnTo>
                    <a:pt x="1041400" y="0"/>
                  </a:lnTo>
                  <a:lnTo>
                    <a:pt x="0" y="1803400"/>
                  </a:lnTo>
                  <a:lnTo>
                    <a:pt x="1041400" y="3606800"/>
                  </a:lnTo>
                  <a:lnTo>
                    <a:pt x="33565347" y="3606800"/>
                  </a:lnTo>
                  <a:lnTo>
                    <a:pt x="32523947" y="1803400"/>
                  </a:lnTo>
                  <a:close/>
                </a:path>
              </a:pathLst>
            </a:custGeom>
            <a:solidFill>
              <a:srgbClr val="1C2442"/>
            </a:solidFill>
          </p:spPr>
          <p:txBody>
            <a:bodyPr/>
            <a:lstStyle/>
            <a:p>
              <a:endParaRPr lang="de-DE"/>
            </a:p>
          </p:txBody>
        </p:sp>
      </p:grpSp>
      <p:grpSp>
        <p:nvGrpSpPr>
          <p:cNvPr id="4" name="Group 4"/>
          <p:cNvGrpSpPr/>
          <p:nvPr/>
        </p:nvGrpSpPr>
        <p:grpSpPr>
          <a:xfrm>
            <a:off x="17276115" y="9396777"/>
            <a:ext cx="404186" cy="404186"/>
            <a:chOff x="0" y="0"/>
            <a:chExt cx="1913890" cy="1913890"/>
          </a:xfrm>
        </p:grpSpPr>
        <p:sp>
          <p:nvSpPr>
            <p:cNvPr id="5" name="Freeform 5"/>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1C2442"/>
            </a:solidFill>
          </p:spPr>
          <p:txBody>
            <a:bodyPr/>
            <a:lstStyle/>
            <a:p>
              <a:endParaRPr lang="de-DE"/>
            </a:p>
          </p:txBody>
        </p:sp>
      </p:grpSp>
      <p:grpSp>
        <p:nvGrpSpPr>
          <p:cNvPr id="6" name="Group 6"/>
          <p:cNvGrpSpPr/>
          <p:nvPr/>
        </p:nvGrpSpPr>
        <p:grpSpPr>
          <a:xfrm>
            <a:off x="917359" y="697692"/>
            <a:ext cx="2140738" cy="777807"/>
            <a:chOff x="0" y="0"/>
            <a:chExt cx="724151" cy="263110"/>
          </a:xfrm>
        </p:grpSpPr>
        <p:sp>
          <p:nvSpPr>
            <p:cNvPr id="7" name="Freeform 7"/>
            <p:cNvSpPr/>
            <p:nvPr/>
          </p:nvSpPr>
          <p:spPr>
            <a:xfrm>
              <a:off x="0" y="0"/>
              <a:ext cx="724151" cy="263110"/>
            </a:xfrm>
            <a:custGeom>
              <a:avLst/>
              <a:gdLst/>
              <a:ahLst/>
              <a:cxnLst/>
              <a:rect l="l" t="t" r="r" b="b"/>
              <a:pathLst>
                <a:path w="724151" h="263110">
                  <a:moveTo>
                    <a:pt x="0" y="0"/>
                  </a:moveTo>
                  <a:lnTo>
                    <a:pt x="724151" y="0"/>
                  </a:lnTo>
                  <a:lnTo>
                    <a:pt x="724151" y="263110"/>
                  </a:lnTo>
                  <a:lnTo>
                    <a:pt x="0" y="263110"/>
                  </a:lnTo>
                  <a:close/>
                </a:path>
              </a:pathLst>
            </a:custGeom>
            <a:solidFill>
              <a:srgbClr val="FFFFFF"/>
            </a:solidFill>
          </p:spPr>
          <p:txBody>
            <a:bodyPr/>
            <a:lstStyle/>
            <a:p>
              <a:endParaRPr lang="de-DE"/>
            </a:p>
          </p:txBody>
        </p:sp>
      </p:grpSp>
      <p:sp>
        <p:nvSpPr>
          <p:cNvPr id="8" name="TextBox 8"/>
          <p:cNvSpPr txBox="1"/>
          <p:nvPr/>
        </p:nvSpPr>
        <p:spPr>
          <a:xfrm>
            <a:off x="17276115" y="9450065"/>
            <a:ext cx="404186" cy="269240"/>
          </a:xfrm>
          <a:prstGeom prst="rect">
            <a:avLst/>
          </a:prstGeom>
        </p:spPr>
        <p:txBody>
          <a:bodyPr lIns="0" tIns="0" rIns="0" bIns="0" rtlCol="0" anchor="t">
            <a:spAutoFit/>
          </a:bodyPr>
          <a:lstStyle/>
          <a:p>
            <a:pPr algn="ctr">
              <a:lnSpc>
                <a:spcPts val="1960"/>
              </a:lnSpc>
            </a:pPr>
            <a:r>
              <a:rPr lang="en-US" sz="1400">
                <a:solidFill>
                  <a:srgbClr val="FFFFFF"/>
                </a:solidFill>
                <a:latin typeface="Titillium 1"/>
                <a:ea typeface="Titillium 1"/>
                <a:cs typeface="Titillium 1"/>
                <a:sym typeface="Titillium 1"/>
              </a:rPr>
              <a:t>3</a:t>
            </a:r>
          </a:p>
        </p:txBody>
      </p:sp>
      <p:sp>
        <p:nvSpPr>
          <p:cNvPr id="9" name="TextBox 9"/>
          <p:cNvSpPr txBox="1"/>
          <p:nvPr/>
        </p:nvSpPr>
        <p:spPr>
          <a:xfrm>
            <a:off x="1117256" y="857250"/>
            <a:ext cx="5073812" cy="774700"/>
          </a:xfrm>
          <a:prstGeom prst="rect">
            <a:avLst/>
          </a:prstGeom>
        </p:spPr>
        <p:txBody>
          <a:bodyPr lIns="0" tIns="0" rIns="0" bIns="0" rtlCol="0" anchor="t">
            <a:spAutoFit/>
          </a:bodyPr>
          <a:lstStyle/>
          <a:p>
            <a:pPr algn="l">
              <a:lnSpc>
                <a:spcPts val="5600"/>
              </a:lnSpc>
            </a:pPr>
            <a:r>
              <a:rPr lang="en-US" sz="4000">
                <a:solidFill>
                  <a:srgbClr val="1A2343"/>
                </a:solidFill>
                <a:latin typeface="Titillium 2"/>
                <a:ea typeface="Titillium 2"/>
                <a:cs typeface="Titillium 2"/>
                <a:sym typeface="Titillium 2"/>
              </a:rPr>
              <a:t>Agenda</a:t>
            </a:r>
          </a:p>
        </p:txBody>
      </p:sp>
      <p:sp>
        <p:nvSpPr>
          <p:cNvPr id="10" name="TextBox 10"/>
          <p:cNvSpPr txBox="1"/>
          <p:nvPr/>
        </p:nvSpPr>
        <p:spPr>
          <a:xfrm>
            <a:off x="762000" y="2106496"/>
            <a:ext cx="7456946" cy="9313255"/>
          </a:xfrm>
          <a:prstGeom prst="rect">
            <a:avLst/>
          </a:prstGeom>
        </p:spPr>
        <p:txBody>
          <a:bodyPr wrap="square" lIns="0" tIns="0" rIns="0" bIns="0" rtlCol="0" anchor="t">
            <a:spAutoFit/>
          </a:bodyPr>
          <a:lstStyle/>
          <a:p>
            <a:pPr algn="l">
              <a:lnSpc>
                <a:spcPts val="2799"/>
              </a:lnSpc>
            </a:pPr>
            <a:r>
              <a:rPr lang="en-US" sz="1999" dirty="0">
                <a:solidFill>
                  <a:srgbClr val="000000"/>
                </a:solidFill>
                <a:latin typeface="Titillium 1"/>
                <a:ea typeface="Titillium 1"/>
                <a:cs typeface="Titillium 1"/>
                <a:sym typeface="Titillium 1"/>
              </a:rPr>
              <a:t>14:30 Welcome and Opening Keynote</a:t>
            </a:r>
          </a:p>
          <a:p>
            <a:pPr algn="l">
              <a:lnSpc>
                <a:spcPts val="2799"/>
              </a:lnSpc>
            </a:pPr>
            <a:endParaRPr lang="en-US" sz="1999" dirty="0">
              <a:solidFill>
                <a:srgbClr val="000000"/>
              </a:solidFill>
              <a:latin typeface="Titillium Web 1"/>
              <a:ea typeface="Titillium Web 1"/>
              <a:cs typeface="Titillium Web 1"/>
              <a:sym typeface="Titillium Web 1"/>
            </a:endParaRPr>
          </a:p>
          <a:p>
            <a:pPr algn="l">
              <a:lnSpc>
                <a:spcPts val="2799"/>
              </a:lnSpc>
            </a:pPr>
            <a:r>
              <a:rPr lang="en-US" sz="1999" dirty="0">
                <a:solidFill>
                  <a:srgbClr val="000000"/>
                </a:solidFill>
                <a:latin typeface="Titillium Web 1"/>
                <a:ea typeface="Titillium Web 1"/>
                <a:cs typeface="Titillium Web 1"/>
                <a:sym typeface="Titillium Web 1"/>
              </a:rPr>
              <a:t>Welcome by </a:t>
            </a:r>
            <a:r>
              <a:rPr lang="en-US" sz="1999" b="1" dirty="0">
                <a:solidFill>
                  <a:srgbClr val="000000"/>
                </a:solidFill>
                <a:latin typeface="Titillium Web 1"/>
                <a:ea typeface="Titillium Web 1"/>
                <a:cs typeface="Titillium Web 1"/>
                <a:sym typeface="Titillium Web 1"/>
              </a:rPr>
              <a:t>Monica Åberg Yngwe </a:t>
            </a:r>
            <a:r>
              <a:rPr lang="en-US" sz="1999" dirty="0">
                <a:solidFill>
                  <a:srgbClr val="000000"/>
                </a:solidFill>
                <a:latin typeface="Titillium Web 1"/>
                <a:ea typeface="Titillium Web 1"/>
                <a:cs typeface="Titillium Web 1"/>
                <a:sym typeface="Titillium Web 1"/>
              </a:rPr>
              <a:t>EIT Health Scandinavia </a:t>
            </a:r>
          </a:p>
          <a:p>
            <a:pPr algn="l">
              <a:lnSpc>
                <a:spcPts val="2799"/>
              </a:lnSpc>
            </a:pPr>
            <a:r>
              <a:rPr lang="en-US" sz="1999" i="1" dirty="0">
                <a:solidFill>
                  <a:srgbClr val="000000"/>
                </a:solidFill>
                <a:highlight>
                  <a:srgbClr val="FFFF00"/>
                </a:highlight>
                <a:latin typeface="Titillium Web 1"/>
                <a:ea typeface="Titillium Web 1"/>
                <a:cs typeface="Titillium Web 1"/>
                <a:sym typeface="Titillium Web 1"/>
              </a:rPr>
              <a:t> </a:t>
            </a:r>
          </a:p>
          <a:p>
            <a:pPr algn="l">
              <a:lnSpc>
                <a:spcPts val="2799"/>
              </a:lnSpc>
            </a:pPr>
            <a:r>
              <a:rPr lang="en-US" sz="1999" b="1" dirty="0">
                <a:solidFill>
                  <a:srgbClr val="000000"/>
                </a:solidFill>
                <a:latin typeface="Titillium Web 1"/>
                <a:ea typeface="Titillium Web 1"/>
                <a:cs typeface="Titillium Web 1"/>
                <a:sym typeface="Titillium Web 1"/>
              </a:rPr>
              <a:t>Jens Kisling</a:t>
            </a:r>
            <a:r>
              <a:rPr lang="en-US" sz="1999" dirty="0">
                <a:solidFill>
                  <a:srgbClr val="000000"/>
                </a:solidFill>
                <a:latin typeface="Titillium Web 1"/>
                <a:ea typeface="Titillium Web 1"/>
                <a:cs typeface="Titillium Web 1"/>
                <a:sym typeface="Titillium Web 1"/>
              </a:rPr>
              <a:t>, Ambassador, Embassy of Denmark, Sweden</a:t>
            </a:r>
          </a:p>
          <a:p>
            <a:pPr>
              <a:lnSpc>
                <a:spcPts val="2799"/>
              </a:lnSpc>
            </a:pPr>
            <a:r>
              <a:rPr lang="en-US" sz="1999" dirty="0">
                <a:solidFill>
                  <a:srgbClr val="000000"/>
                </a:solidFill>
                <a:latin typeface="Titillium Web 1"/>
                <a:ea typeface="Titillium Web 1"/>
                <a:cs typeface="Titillium Web 1"/>
                <a:sym typeface="Titillium Web 1"/>
              </a:rPr>
              <a:t>(Welcome  remarks )</a:t>
            </a:r>
          </a:p>
          <a:p>
            <a:pPr>
              <a:lnSpc>
                <a:spcPts val="2799"/>
              </a:lnSpc>
            </a:pPr>
            <a:endParaRPr lang="en-US" sz="1999" dirty="0">
              <a:solidFill>
                <a:srgbClr val="000000"/>
              </a:solidFill>
              <a:latin typeface="Titillium Web 1"/>
              <a:ea typeface="Titillium Web 1"/>
              <a:cs typeface="Titillium Web 1"/>
              <a:sym typeface="Titillium Web 1"/>
            </a:endParaRPr>
          </a:p>
          <a:p>
            <a:pPr>
              <a:lnSpc>
                <a:spcPts val="2799"/>
              </a:lnSpc>
            </a:pPr>
            <a:r>
              <a:rPr lang="en-US" sz="1999" b="1" dirty="0">
                <a:solidFill>
                  <a:srgbClr val="000000"/>
                </a:solidFill>
                <a:latin typeface="Titillium Web 1"/>
                <a:ea typeface="Titillium Web 1"/>
                <a:cs typeface="Titillium Web 1"/>
                <a:sym typeface="Titillium Web 1"/>
              </a:rPr>
              <a:t>14:40	Stine Bosse</a:t>
            </a:r>
            <a:r>
              <a:rPr lang="en-US" sz="1999" dirty="0">
                <a:solidFill>
                  <a:srgbClr val="000000"/>
                </a:solidFill>
                <a:latin typeface="Titillium Web 1"/>
                <a:ea typeface="Titillium Web 1"/>
                <a:cs typeface="Titillium Web 1"/>
                <a:sym typeface="Titillium Web 1"/>
              </a:rPr>
              <a:t>, Vice Chair of the European Parliament Committee on Public Health </a:t>
            </a:r>
            <a:r>
              <a:rPr lang="en-US" sz="2000" i="1" dirty="0">
                <a:latin typeface="Titillium Web 1" panose="020B0604020202020204" charset="0"/>
              </a:rPr>
              <a:t>Keynote address on how EU biotech and life sciences can deliver for patients and competitiveness in a changing world</a:t>
            </a:r>
            <a:endParaRPr lang="sv-SE" sz="2000" i="1" dirty="0">
              <a:latin typeface="Titillium Web 1" panose="020B0604020202020204" charset="0"/>
            </a:endParaRPr>
          </a:p>
          <a:p>
            <a:pPr algn="l">
              <a:lnSpc>
                <a:spcPts val="2799"/>
              </a:lnSpc>
            </a:pPr>
            <a:endParaRPr lang="en-US" sz="1999" dirty="0">
              <a:solidFill>
                <a:srgbClr val="000000"/>
              </a:solidFill>
              <a:highlight>
                <a:srgbClr val="FFFF00"/>
              </a:highlight>
              <a:latin typeface="Titillium Web 1"/>
              <a:ea typeface="Titillium Web 1"/>
              <a:cs typeface="Titillium Web 1"/>
              <a:sym typeface="Titillium Web 1"/>
            </a:endParaRPr>
          </a:p>
          <a:p>
            <a:pPr algn="l">
              <a:lnSpc>
                <a:spcPts val="2799"/>
              </a:lnSpc>
            </a:pPr>
            <a:r>
              <a:rPr lang="en-US" sz="1999" b="1" dirty="0">
                <a:solidFill>
                  <a:srgbClr val="000000"/>
                </a:solidFill>
                <a:latin typeface="Titillium Web 1"/>
                <a:ea typeface="Titillium Web 1"/>
                <a:cs typeface="Titillium Web 1"/>
                <a:sym typeface="Titillium Web 1"/>
              </a:rPr>
              <a:t>15:20 Sara Modig</a:t>
            </a:r>
            <a:r>
              <a:rPr lang="en-US" sz="1999" dirty="0">
                <a:solidFill>
                  <a:srgbClr val="000000"/>
                </a:solidFill>
                <a:latin typeface="Titillium Web 1"/>
                <a:ea typeface="Titillium Web 1"/>
                <a:cs typeface="Titillium Web 1"/>
                <a:sym typeface="Titillium Web 1"/>
              </a:rPr>
              <a:t>, State Secretary Ministry of Climate and Enterprise</a:t>
            </a:r>
          </a:p>
          <a:p>
            <a:pPr algn="l">
              <a:lnSpc>
                <a:spcPts val="2799"/>
              </a:lnSpc>
            </a:pPr>
            <a:endParaRPr lang="en-US" sz="1999" dirty="0">
              <a:solidFill>
                <a:srgbClr val="000000"/>
              </a:solidFill>
              <a:latin typeface="Titillium Web 1"/>
              <a:ea typeface="Titillium Web 1"/>
              <a:cs typeface="Titillium Web 1"/>
              <a:sym typeface="Titillium Web 1"/>
            </a:endParaRPr>
          </a:p>
          <a:p>
            <a:pPr>
              <a:lnSpc>
                <a:spcPts val="2799"/>
              </a:lnSpc>
            </a:pPr>
            <a:r>
              <a:rPr lang="sv-SE" sz="2000" b="1" dirty="0">
                <a:latin typeface="Titillium Web 1" panose="020B0604020202020204" charset="0"/>
              </a:rPr>
              <a:t>15:30 Aida </a:t>
            </a:r>
            <a:r>
              <a:rPr lang="sv-SE" sz="2000" b="1" dirty="0" err="1">
                <a:latin typeface="Titillium Web 1" panose="020B0604020202020204" charset="0"/>
              </a:rPr>
              <a:t>Hadzialic</a:t>
            </a:r>
            <a:r>
              <a:rPr lang="sv-SE" sz="2000" dirty="0">
                <a:latin typeface="Titillium Web 1" panose="020B0604020202020204" charset="0"/>
              </a:rPr>
              <a:t>, Mayor </a:t>
            </a:r>
            <a:r>
              <a:rPr lang="sv-SE" sz="2000" dirty="0" err="1">
                <a:latin typeface="Titillium Web 1" panose="020B0604020202020204" charset="0"/>
              </a:rPr>
              <a:t>of</a:t>
            </a:r>
            <a:r>
              <a:rPr lang="sv-SE" sz="2000" dirty="0">
                <a:latin typeface="Titillium Web 1" panose="020B0604020202020204" charset="0"/>
              </a:rPr>
              <a:t> Metropolitan Stockholm</a:t>
            </a:r>
            <a:endParaRPr lang="en-US" sz="2000" dirty="0">
              <a:solidFill>
                <a:srgbClr val="000000"/>
              </a:solidFill>
              <a:latin typeface="Titillium Web 1" panose="020B0604020202020204" charset="0"/>
              <a:ea typeface="Titillium Web 1"/>
              <a:cs typeface="Titillium Web 1"/>
              <a:sym typeface="Titillium Web 1"/>
            </a:endParaRPr>
          </a:p>
          <a:p>
            <a:pPr algn="l">
              <a:lnSpc>
                <a:spcPts val="2799"/>
              </a:lnSpc>
            </a:pPr>
            <a:endParaRPr lang="en-US" sz="1999" dirty="0">
              <a:solidFill>
                <a:srgbClr val="000000"/>
              </a:solidFill>
              <a:latin typeface="Titillium Web 1"/>
              <a:ea typeface="Titillium Web 1"/>
              <a:cs typeface="Titillium Web 1"/>
              <a:sym typeface="Titillium Web 1"/>
            </a:endParaRPr>
          </a:p>
          <a:p>
            <a:pPr algn="l">
              <a:lnSpc>
                <a:spcPts val="2799"/>
              </a:lnSpc>
            </a:pPr>
            <a:r>
              <a:rPr lang="en-US" sz="1999" b="1" dirty="0">
                <a:solidFill>
                  <a:srgbClr val="000000"/>
                </a:solidFill>
                <a:latin typeface="Titillium Web 1"/>
                <a:ea typeface="Titillium Web 1"/>
                <a:cs typeface="Titillium Web 1"/>
                <a:sym typeface="Titillium Web 1"/>
              </a:rPr>
              <a:t>15:40 Jeanette </a:t>
            </a:r>
            <a:r>
              <a:rPr lang="en-US" sz="1999" b="1" dirty="0" err="1">
                <a:solidFill>
                  <a:srgbClr val="000000"/>
                </a:solidFill>
                <a:latin typeface="Titillium Web 1"/>
                <a:ea typeface="Titillium Web 1"/>
                <a:cs typeface="Titillium Web 1"/>
                <a:sym typeface="Titillium Web 1"/>
              </a:rPr>
              <a:t>Edblad</a:t>
            </a:r>
            <a:r>
              <a:rPr lang="en-US" sz="1999" b="1" dirty="0">
                <a:solidFill>
                  <a:srgbClr val="000000"/>
                </a:solidFill>
                <a:latin typeface="Titillium Web 1"/>
                <a:ea typeface="Titillium Web 1"/>
                <a:cs typeface="Titillium Web 1"/>
                <a:sym typeface="Titillium Web 1"/>
              </a:rPr>
              <a:t> </a:t>
            </a:r>
            <a:r>
              <a:rPr lang="en-US" sz="1999" dirty="0">
                <a:solidFill>
                  <a:srgbClr val="000000"/>
                </a:solidFill>
                <a:latin typeface="Titillium Web 1"/>
                <a:ea typeface="Titillium Web 1"/>
                <a:cs typeface="Titillium Web 1"/>
                <a:sym typeface="Titillium Web 1"/>
              </a:rPr>
              <a:t>(Sweden), Director of the Office for Life Sciences, Government Offices </a:t>
            </a:r>
          </a:p>
          <a:p>
            <a:pPr algn="l">
              <a:lnSpc>
                <a:spcPts val="2799"/>
              </a:lnSpc>
            </a:pPr>
            <a:r>
              <a:rPr lang="en-US" sz="1999" b="1" dirty="0">
                <a:solidFill>
                  <a:srgbClr val="000000"/>
                </a:solidFill>
                <a:latin typeface="Titillium Web 1"/>
                <a:ea typeface="Titillium Web 1"/>
                <a:cs typeface="Titillium Web 1"/>
                <a:sym typeface="Titillium Web 1"/>
              </a:rPr>
              <a:t>Katrina Feilberg Schouenborg</a:t>
            </a:r>
            <a:r>
              <a:rPr lang="en-US" sz="1999" dirty="0">
                <a:solidFill>
                  <a:srgbClr val="000000"/>
                </a:solidFill>
                <a:latin typeface="Titillium Web 1"/>
                <a:ea typeface="Titillium Web 1"/>
                <a:cs typeface="Titillium Web 1"/>
                <a:sym typeface="Titillium Web 1"/>
              </a:rPr>
              <a:t>, Director for Health &amp; Life Science</a:t>
            </a:r>
            <a:r>
              <a:rPr lang="en-US" sz="1999">
                <a:solidFill>
                  <a:srgbClr val="000000"/>
                </a:solidFill>
                <a:latin typeface="Titillium Web 1"/>
                <a:ea typeface="Titillium Web 1"/>
                <a:cs typeface="Titillium Web 1"/>
                <a:sym typeface="Titillium Web 1"/>
              </a:rPr>
              <a:t>, </a:t>
            </a:r>
          </a:p>
          <a:p>
            <a:pPr algn="l">
              <a:lnSpc>
                <a:spcPts val="2799"/>
              </a:lnSpc>
            </a:pPr>
            <a:r>
              <a:rPr lang="en-US" sz="1999">
                <a:solidFill>
                  <a:srgbClr val="000000"/>
                </a:solidFill>
                <a:latin typeface="Titillium Web 1"/>
                <a:ea typeface="Titillium Web 1"/>
                <a:cs typeface="Titillium Web 1"/>
                <a:sym typeface="Titillium Web 1"/>
              </a:rPr>
              <a:t>The Danish </a:t>
            </a:r>
            <a:r>
              <a:rPr lang="en-US" sz="1999" dirty="0">
                <a:solidFill>
                  <a:srgbClr val="000000"/>
                </a:solidFill>
                <a:latin typeface="Titillium Web 1"/>
                <a:ea typeface="Titillium Web 1"/>
                <a:cs typeface="Titillium Web 1"/>
                <a:sym typeface="Titillium Web 1"/>
              </a:rPr>
              <a:t>Chamber of Commerce (Denmark)</a:t>
            </a:r>
          </a:p>
          <a:p>
            <a:pPr algn="l">
              <a:lnSpc>
                <a:spcPts val="2799"/>
              </a:lnSpc>
            </a:pPr>
            <a:endParaRPr lang="en-US" sz="1999" dirty="0">
              <a:solidFill>
                <a:srgbClr val="000000"/>
              </a:solidFill>
              <a:latin typeface="Titillium Web 1"/>
              <a:ea typeface="Titillium Web 1"/>
              <a:cs typeface="Titillium Web 1"/>
              <a:sym typeface="Titillium Web 1"/>
            </a:endParaRPr>
          </a:p>
          <a:p>
            <a:pPr>
              <a:lnSpc>
                <a:spcPts val="2799"/>
              </a:lnSpc>
            </a:pPr>
            <a:r>
              <a:rPr lang="en-US" sz="1999" i="1" dirty="0">
                <a:solidFill>
                  <a:srgbClr val="000000"/>
                </a:solidFill>
                <a:latin typeface="Titillium Web 1"/>
                <a:ea typeface="Titillium Web 1"/>
                <a:cs typeface="Titillium Web 1"/>
                <a:sym typeface="Titillium Web 1"/>
              </a:rPr>
              <a:t>Moderator: </a:t>
            </a:r>
            <a:r>
              <a:rPr lang="en-US" sz="2000" b="1" dirty="0">
                <a:solidFill>
                  <a:srgbClr val="000000"/>
                </a:solidFill>
                <a:latin typeface="Titillium Web 1"/>
                <a:ea typeface="Titillium Web 1"/>
                <a:cs typeface="Titillium Web 1"/>
                <a:sym typeface="Titillium Web 1"/>
              </a:rPr>
              <a:t>Jenni Nordborg</a:t>
            </a:r>
            <a:r>
              <a:rPr lang="en-US" sz="2000" dirty="0">
                <a:solidFill>
                  <a:srgbClr val="000000"/>
                </a:solidFill>
                <a:latin typeface="Titillium Web 1"/>
                <a:ea typeface="Titillium Web 1"/>
                <a:cs typeface="Titillium Web 1"/>
                <a:sym typeface="Titillium Web 1"/>
              </a:rPr>
              <a:t>, Director of International Affairs, Lif</a:t>
            </a:r>
          </a:p>
          <a:p>
            <a:pPr algn="l">
              <a:lnSpc>
                <a:spcPts val="2799"/>
              </a:lnSpc>
            </a:pPr>
            <a:endParaRPr lang="en-US" sz="1999" dirty="0">
              <a:solidFill>
                <a:srgbClr val="000000"/>
              </a:solidFill>
              <a:latin typeface="Titillium Web 1"/>
              <a:ea typeface="Titillium Web 1"/>
              <a:cs typeface="Titillium Web 1"/>
              <a:sym typeface="Titillium Web 1"/>
            </a:endParaRPr>
          </a:p>
          <a:p>
            <a:pPr algn="l">
              <a:lnSpc>
                <a:spcPts val="2799"/>
              </a:lnSpc>
            </a:pPr>
            <a:endParaRPr lang="en-US" sz="1999" dirty="0">
              <a:solidFill>
                <a:srgbClr val="000000"/>
              </a:solidFill>
              <a:latin typeface="Titillium 1"/>
              <a:ea typeface="Titillium 1"/>
              <a:cs typeface="Titillium 1"/>
              <a:sym typeface="Titillium 1"/>
            </a:endParaRPr>
          </a:p>
          <a:p>
            <a:pPr algn="l">
              <a:lnSpc>
                <a:spcPts val="2799"/>
              </a:lnSpc>
            </a:pPr>
            <a:endParaRPr lang="en-US" sz="1999" dirty="0">
              <a:solidFill>
                <a:srgbClr val="000000"/>
              </a:solidFill>
              <a:latin typeface="Titillium 1"/>
              <a:ea typeface="Titillium 1"/>
              <a:cs typeface="Titillium 1"/>
              <a:sym typeface="Titillium 1"/>
            </a:endParaRPr>
          </a:p>
          <a:p>
            <a:pPr algn="l">
              <a:lnSpc>
                <a:spcPts val="2799"/>
              </a:lnSpc>
            </a:pPr>
            <a:endParaRPr lang="en-US" sz="1999" dirty="0">
              <a:solidFill>
                <a:srgbClr val="000000"/>
              </a:solidFill>
              <a:latin typeface="Titillium 1"/>
              <a:ea typeface="Titillium 1"/>
              <a:cs typeface="Titillium 1"/>
              <a:sym typeface="Titillium 1"/>
            </a:endParaRPr>
          </a:p>
        </p:txBody>
      </p:sp>
      <p:sp>
        <p:nvSpPr>
          <p:cNvPr id="11" name="TextBox 11"/>
          <p:cNvSpPr txBox="1"/>
          <p:nvPr/>
        </p:nvSpPr>
        <p:spPr>
          <a:xfrm>
            <a:off x="9116961" y="2171700"/>
            <a:ext cx="8409039" cy="6584495"/>
          </a:xfrm>
          <a:prstGeom prst="rect">
            <a:avLst/>
          </a:prstGeom>
        </p:spPr>
        <p:txBody>
          <a:bodyPr wrap="square" lIns="0" tIns="0" rIns="0" bIns="0" rtlCol="0" anchor="t">
            <a:spAutoFit/>
          </a:bodyPr>
          <a:lstStyle/>
          <a:p>
            <a:pPr>
              <a:lnSpc>
                <a:spcPts val="2659"/>
              </a:lnSpc>
            </a:pPr>
            <a:r>
              <a:rPr lang="en-US" sz="1999" dirty="0">
                <a:solidFill>
                  <a:srgbClr val="000000"/>
                </a:solidFill>
                <a:latin typeface="Titillium 1"/>
                <a:ea typeface="Titillium 1"/>
                <a:cs typeface="Titillium 1"/>
                <a:sym typeface="Titillium 1"/>
              </a:rPr>
              <a:t>16:00 Break</a:t>
            </a:r>
          </a:p>
          <a:p>
            <a:pPr algn="l">
              <a:lnSpc>
                <a:spcPts val="2659"/>
              </a:lnSpc>
            </a:pPr>
            <a:endParaRPr lang="en-US" sz="2000" dirty="0">
              <a:solidFill>
                <a:srgbClr val="000000"/>
              </a:solidFill>
              <a:latin typeface="Titillium 1"/>
              <a:ea typeface="Titillium 1"/>
              <a:cs typeface="Titillium 1"/>
              <a:sym typeface="Titillium 1"/>
            </a:endParaRPr>
          </a:p>
          <a:p>
            <a:pPr algn="l">
              <a:lnSpc>
                <a:spcPts val="2659"/>
              </a:lnSpc>
            </a:pPr>
            <a:r>
              <a:rPr lang="en-US" sz="2000" dirty="0">
                <a:solidFill>
                  <a:srgbClr val="000000"/>
                </a:solidFill>
                <a:latin typeface="Titillium 1"/>
                <a:ea typeface="Titillium 1"/>
                <a:cs typeface="Titillium 1"/>
                <a:sym typeface="Titillium 1"/>
              </a:rPr>
              <a:t>16:20 </a:t>
            </a:r>
            <a:r>
              <a:rPr lang="en-US" sz="2000" b="1" dirty="0">
                <a:solidFill>
                  <a:srgbClr val="000000"/>
                </a:solidFill>
                <a:latin typeface="Titillium 1"/>
                <a:ea typeface="Titillium 1"/>
                <a:cs typeface="Titillium 1"/>
                <a:sym typeface="Titillium 1"/>
              </a:rPr>
              <a:t>Panel Discussions – Perspectives from Industry and SMEs</a:t>
            </a:r>
          </a:p>
          <a:p>
            <a:pPr algn="l">
              <a:lnSpc>
                <a:spcPts val="2659"/>
              </a:lnSpc>
            </a:pPr>
            <a:endParaRPr lang="en-US" sz="2000" b="1" dirty="0">
              <a:solidFill>
                <a:srgbClr val="000000"/>
              </a:solidFill>
              <a:latin typeface="Titillium 1"/>
              <a:ea typeface="Titillium 1"/>
              <a:cs typeface="Titillium 1"/>
              <a:sym typeface="Titillium 1"/>
            </a:endParaRPr>
          </a:p>
          <a:p>
            <a:pPr marL="410206" lvl="1" indent="-205103" algn="l">
              <a:lnSpc>
                <a:spcPts val="2659"/>
              </a:lnSpc>
              <a:buFont typeface="Arial"/>
              <a:buChar char="•"/>
            </a:pPr>
            <a:r>
              <a:rPr lang="en-US" sz="2000" b="1" dirty="0">
                <a:solidFill>
                  <a:srgbClr val="000000"/>
                </a:solidFill>
                <a:latin typeface="Titillium Web 1"/>
                <a:ea typeface="Titillium Web 1"/>
                <a:cs typeface="Titillium Web 1"/>
                <a:sym typeface="Titillium Web 1"/>
              </a:rPr>
              <a:t>Anette Steenberg</a:t>
            </a:r>
            <a:r>
              <a:rPr lang="en-US" sz="2000" dirty="0">
                <a:solidFill>
                  <a:srgbClr val="000000"/>
                </a:solidFill>
                <a:latin typeface="Titillium Web 1"/>
                <a:ea typeface="Titillium Web 1"/>
                <a:cs typeface="Titillium Web 1"/>
                <a:sym typeface="Titillium Web 1"/>
              </a:rPr>
              <a:t>, CEO of </a:t>
            </a:r>
            <a:r>
              <a:rPr lang="en-US" sz="2000" dirty="0" err="1">
                <a:solidFill>
                  <a:srgbClr val="000000"/>
                </a:solidFill>
                <a:latin typeface="Titillium Web 1"/>
                <a:ea typeface="Titillium Web 1"/>
                <a:cs typeface="Titillium Web 1"/>
                <a:sym typeface="Titillium Web 1"/>
              </a:rPr>
              <a:t>Medicon</a:t>
            </a:r>
            <a:r>
              <a:rPr lang="en-US" sz="2000" dirty="0">
                <a:solidFill>
                  <a:srgbClr val="000000"/>
                </a:solidFill>
                <a:latin typeface="Titillium Web 1"/>
                <a:ea typeface="Titillium Web 1"/>
                <a:cs typeface="Titillium Web 1"/>
                <a:sym typeface="Titillium Web 1"/>
              </a:rPr>
              <a:t> Valley Alliance </a:t>
            </a:r>
          </a:p>
          <a:p>
            <a:pPr marL="410206" lvl="1" indent="-205103" algn="l">
              <a:lnSpc>
                <a:spcPts val="2659"/>
              </a:lnSpc>
              <a:buFont typeface="Arial"/>
              <a:buChar char="•"/>
            </a:pPr>
            <a:r>
              <a:rPr lang="en-US" sz="2000" b="1" dirty="0">
                <a:solidFill>
                  <a:srgbClr val="000000"/>
                </a:solidFill>
                <a:latin typeface="Titillium Web 1"/>
                <a:ea typeface="Titillium Web 1"/>
                <a:cs typeface="Titillium Web 1"/>
                <a:sym typeface="Titillium Web 1"/>
              </a:rPr>
              <a:t>Emeli Antoni</a:t>
            </a:r>
            <a:r>
              <a:rPr lang="en-US" sz="2000" dirty="0">
                <a:solidFill>
                  <a:srgbClr val="000000"/>
                </a:solidFill>
                <a:latin typeface="Titillium Web 1"/>
                <a:ea typeface="Titillium Web 1"/>
                <a:cs typeface="Titillium Web 1"/>
                <a:sym typeface="Titillium Web 1"/>
              </a:rPr>
              <a:t>, Country President Nordic, Astra Zeneca</a:t>
            </a:r>
          </a:p>
          <a:p>
            <a:pPr marL="410206" lvl="1" indent="-205103" algn="l">
              <a:lnSpc>
                <a:spcPts val="2659"/>
              </a:lnSpc>
              <a:buFont typeface="Arial"/>
              <a:buChar char="•"/>
            </a:pPr>
            <a:r>
              <a:rPr lang="en-US" sz="2000" b="1" dirty="0">
                <a:solidFill>
                  <a:srgbClr val="000000"/>
                </a:solidFill>
                <a:latin typeface="Titillium Web 1"/>
                <a:ea typeface="Titillium Web 1"/>
                <a:cs typeface="Titillium Web 1"/>
                <a:sym typeface="Titillium Web 1"/>
              </a:rPr>
              <a:t>Johan Höglund</a:t>
            </a:r>
            <a:r>
              <a:rPr lang="en-US" sz="2000" dirty="0">
                <a:solidFill>
                  <a:srgbClr val="000000"/>
                </a:solidFill>
                <a:latin typeface="Titillium Web 1"/>
                <a:ea typeface="Titillium Web 1"/>
                <a:cs typeface="Titillium Web 1"/>
                <a:sym typeface="Titillium Web 1"/>
              </a:rPr>
              <a:t>, CEO Sweden, Coloplast </a:t>
            </a:r>
          </a:p>
          <a:p>
            <a:pPr marL="410206" lvl="1" indent="-205103" algn="l">
              <a:lnSpc>
                <a:spcPts val="2659"/>
              </a:lnSpc>
              <a:buFont typeface="Arial"/>
              <a:buChar char="•"/>
            </a:pPr>
            <a:r>
              <a:rPr lang="en-US" sz="2000" b="1" dirty="0">
                <a:solidFill>
                  <a:srgbClr val="000000"/>
                </a:solidFill>
                <a:latin typeface="Titillium Web 1"/>
                <a:ea typeface="Titillium Web 1"/>
                <a:cs typeface="Titillium Web 1"/>
                <a:sym typeface="Titillium Web 1"/>
              </a:rPr>
              <a:t>Morten </a:t>
            </a:r>
            <a:r>
              <a:rPr lang="en-US" sz="2000" b="1" dirty="0" err="1">
                <a:solidFill>
                  <a:srgbClr val="000000"/>
                </a:solidFill>
                <a:latin typeface="Titillium Web 1"/>
                <a:ea typeface="Titillium Web 1"/>
                <a:cs typeface="Titillium Web 1"/>
                <a:sym typeface="Titillium Web 1"/>
              </a:rPr>
              <a:t>Henneveld</a:t>
            </a:r>
            <a:r>
              <a:rPr lang="en-US" sz="2000" dirty="0">
                <a:solidFill>
                  <a:srgbClr val="000000"/>
                </a:solidFill>
                <a:latin typeface="Titillium Web 1"/>
                <a:ea typeface="Titillium Web 1"/>
                <a:cs typeface="Titillium Web 1"/>
                <a:sym typeface="Titillium Web 1"/>
              </a:rPr>
              <a:t>, CEO, </a:t>
            </a:r>
            <a:r>
              <a:rPr lang="en-US" sz="2000" dirty="0" err="1">
                <a:solidFill>
                  <a:srgbClr val="000000"/>
                </a:solidFill>
                <a:latin typeface="Titillium Web 1"/>
                <a:ea typeface="Titillium Web 1"/>
                <a:cs typeface="Titillium Web 1"/>
                <a:sym typeface="Titillium Web 1"/>
              </a:rPr>
              <a:t>OssDsign</a:t>
            </a:r>
            <a:r>
              <a:rPr lang="en-US" sz="2000" dirty="0">
                <a:solidFill>
                  <a:srgbClr val="000000"/>
                </a:solidFill>
                <a:latin typeface="Titillium Web 1"/>
                <a:ea typeface="Titillium Web 1"/>
                <a:cs typeface="Titillium Web 1"/>
                <a:sym typeface="Titillium Web 1"/>
              </a:rPr>
              <a:t> </a:t>
            </a:r>
          </a:p>
          <a:p>
            <a:pPr marL="410206" lvl="1" indent="-205103" algn="l">
              <a:lnSpc>
                <a:spcPts val="2659"/>
              </a:lnSpc>
              <a:buFont typeface="Arial"/>
              <a:buChar char="•"/>
            </a:pPr>
            <a:r>
              <a:rPr lang="en-US" sz="2000" b="1" dirty="0">
                <a:solidFill>
                  <a:srgbClr val="000000"/>
                </a:solidFill>
                <a:latin typeface="Titillium Web 1"/>
                <a:ea typeface="Titillium Web 1"/>
                <a:cs typeface="Titillium Web 1"/>
                <a:sym typeface="Titillium Web 1"/>
              </a:rPr>
              <a:t>Andreas Muranyi Scheutz</a:t>
            </a:r>
            <a:r>
              <a:rPr lang="en-US" sz="2000" dirty="0">
                <a:solidFill>
                  <a:srgbClr val="000000"/>
                </a:solidFill>
                <a:latin typeface="Titillium Web 1"/>
                <a:ea typeface="Titillium Web 1"/>
                <a:cs typeface="Titillium Web 1"/>
                <a:sym typeface="Titillium Web 1"/>
              </a:rPr>
              <a:t>, Director Research and Innovation, Region Stockholm</a:t>
            </a:r>
          </a:p>
          <a:p>
            <a:pPr marL="410206" lvl="1" indent="-205103" algn="l">
              <a:lnSpc>
                <a:spcPts val="2659"/>
              </a:lnSpc>
              <a:buFont typeface="Arial"/>
              <a:buChar char="•"/>
            </a:pPr>
            <a:r>
              <a:rPr lang="en-US" sz="2000" b="1" dirty="0">
                <a:solidFill>
                  <a:srgbClr val="000000"/>
                </a:solidFill>
                <a:latin typeface="Titillium Web 1"/>
                <a:ea typeface="Titillium Web 1"/>
                <a:cs typeface="Titillium Web 1"/>
                <a:sym typeface="Titillium Web 1"/>
              </a:rPr>
              <a:t>Gunilla Osswald</a:t>
            </a:r>
            <a:r>
              <a:rPr lang="en-US" sz="2000" dirty="0">
                <a:solidFill>
                  <a:srgbClr val="000000"/>
                </a:solidFill>
                <a:latin typeface="Titillium Web 1"/>
                <a:ea typeface="Titillium Web 1"/>
                <a:cs typeface="Titillium Web 1"/>
                <a:sym typeface="Titillium Web 1"/>
              </a:rPr>
              <a:t>, CEO, </a:t>
            </a:r>
            <a:r>
              <a:rPr lang="en-US" sz="2000" dirty="0" err="1">
                <a:solidFill>
                  <a:srgbClr val="000000"/>
                </a:solidFill>
                <a:latin typeface="Titillium Web 1"/>
                <a:ea typeface="Titillium Web 1"/>
                <a:cs typeface="Titillium Web 1"/>
                <a:sym typeface="Titillium Web 1"/>
              </a:rPr>
              <a:t>BioArctic</a:t>
            </a:r>
            <a:endParaRPr lang="en-US" sz="2000" dirty="0">
              <a:solidFill>
                <a:srgbClr val="000000"/>
              </a:solidFill>
              <a:latin typeface="Titillium Web 1"/>
              <a:ea typeface="Titillium Web 1"/>
              <a:cs typeface="Titillium Web 1"/>
              <a:sym typeface="Titillium Web 1"/>
            </a:endParaRPr>
          </a:p>
          <a:p>
            <a:pPr algn="l">
              <a:lnSpc>
                <a:spcPts val="2659"/>
              </a:lnSpc>
            </a:pPr>
            <a:endParaRPr lang="en-US" sz="2000" dirty="0">
              <a:solidFill>
                <a:srgbClr val="000000"/>
              </a:solidFill>
              <a:latin typeface="Titillium Web 1"/>
              <a:ea typeface="Titillium Web 1"/>
              <a:cs typeface="Titillium Web 1"/>
              <a:sym typeface="Titillium Web 1"/>
            </a:endParaRPr>
          </a:p>
          <a:p>
            <a:pPr algn="l">
              <a:lnSpc>
                <a:spcPts val="2659"/>
              </a:lnSpc>
            </a:pPr>
            <a:r>
              <a:rPr lang="en-US" sz="2000" b="1" dirty="0">
                <a:solidFill>
                  <a:srgbClr val="000000"/>
                </a:solidFill>
                <a:latin typeface="Titillium 1" panose="020B0604020202020204" charset="0"/>
                <a:ea typeface="Titillium Web 1"/>
                <a:cs typeface="Titillium Web 1"/>
                <a:sym typeface="Titillium Web 1"/>
              </a:rPr>
              <a:t>17:10 Concluding remarks: Moving forward together </a:t>
            </a:r>
          </a:p>
          <a:p>
            <a:pPr algn="l">
              <a:lnSpc>
                <a:spcPts val="2659"/>
              </a:lnSpc>
            </a:pPr>
            <a:endParaRPr lang="en-US" sz="2000" b="1" dirty="0">
              <a:solidFill>
                <a:srgbClr val="000000"/>
              </a:solidFill>
              <a:latin typeface="Titillium 1" panose="020B0604020202020204" charset="0"/>
              <a:ea typeface="Titillium Web 1"/>
              <a:cs typeface="Titillium Web 1"/>
              <a:sym typeface="Titillium Web 1"/>
            </a:endParaRPr>
          </a:p>
          <a:p>
            <a:pPr marL="410206" lvl="1" indent="-205103" algn="l">
              <a:lnSpc>
                <a:spcPts val="2659"/>
              </a:lnSpc>
              <a:buFont typeface="Arial"/>
              <a:buChar char="•"/>
            </a:pPr>
            <a:r>
              <a:rPr lang="en-US" sz="2000" b="1" dirty="0">
                <a:solidFill>
                  <a:srgbClr val="000000"/>
                </a:solidFill>
                <a:latin typeface="Titillium Web 1"/>
                <a:ea typeface="Titillium Web 1"/>
                <a:cs typeface="Titillium Web 1"/>
                <a:sym typeface="Titillium Web 1"/>
              </a:rPr>
              <a:t>Sofia </a:t>
            </a:r>
            <a:r>
              <a:rPr lang="en-US" sz="2000" b="1" dirty="0" err="1">
                <a:solidFill>
                  <a:srgbClr val="000000"/>
                </a:solidFill>
                <a:latin typeface="Titillium Web 1"/>
                <a:ea typeface="Titillium Web 1"/>
                <a:cs typeface="Titillium Web 1"/>
                <a:sym typeface="Titillium Web 1"/>
              </a:rPr>
              <a:t>Wallström</a:t>
            </a:r>
            <a:r>
              <a:rPr lang="en-US" sz="2000" dirty="0">
                <a:solidFill>
                  <a:srgbClr val="000000"/>
                </a:solidFill>
                <a:latin typeface="Titillium Web 1"/>
                <a:ea typeface="Titillium Web 1"/>
                <a:cs typeface="Titillium Web 1"/>
                <a:sym typeface="Titillium Web 1"/>
              </a:rPr>
              <a:t>, CEO, Lif</a:t>
            </a:r>
          </a:p>
          <a:p>
            <a:pPr marL="410206" lvl="1" indent="-205103" algn="l">
              <a:lnSpc>
                <a:spcPts val="2659"/>
              </a:lnSpc>
              <a:buFont typeface="Arial"/>
              <a:buChar char="•"/>
            </a:pPr>
            <a:r>
              <a:rPr lang="en-US" sz="2000" b="1" dirty="0">
                <a:solidFill>
                  <a:srgbClr val="000000"/>
                </a:solidFill>
                <a:latin typeface="Titillium Web 1"/>
                <a:ea typeface="Titillium Web 1"/>
                <a:cs typeface="Titillium Web 1"/>
                <a:sym typeface="Titillium Web 1"/>
              </a:rPr>
              <a:t>Anna Lefevre Skjöldebrand</a:t>
            </a:r>
            <a:r>
              <a:rPr lang="en-US" sz="2000" dirty="0">
                <a:solidFill>
                  <a:srgbClr val="000000"/>
                </a:solidFill>
                <a:latin typeface="Titillium Web 1"/>
                <a:ea typeface="Titillium Web 1"/>
                <a:cs typeface="Titillium Web 1"/>
                <a:sym typeface="Titillium Web 1"/>
              </a:rPr>
              <a:t>, CEO, Swedish Medtech</a:t>
            </a:r>
          </a:p>
          <a:p>
            <a:pPr marL="205103" lvl="1" algn="l">
              <a:lnSpc>
                <a:spcPts val="2659"/>
              </a:lnSpc>
            </a:pPr>
            <a:endParaRPr lang="en-US" sz="2000" dirty="0">
              <a:solidFill>
                <a:srgbClr val="000000"/>
              </a:solidFill>
              <a:latin typeface="Titillium 1" panose="020B0604020202020204" charset="0"/>
              <a:ea typeface="Titillium Web 1"/>
              <a:cs typeface="Titillium Web 1"/>
              <a:sym typeface="Titillium Web 1"/>
            </a:endParaRPr>
          </a:p>
          <a:p>
            <a:pPr indent="-252097">
              <a:lnSpc>
                <a:spcPts val="2659"/>
              </a:lnSpc>
            </a:pPr>
            <a:r>
              <a:rPr lang="en-US" sz="2000" dirty="0">
                <a:solidFill>
                  <a:srgbClr val="000000"/>
                </a:solidFill>
                <a:latin typeface="Titillium 1" panose="020B0604020202020204" charset="0"/>
                <a:ea typeface="Titillium Web 1"/>
                <a:cs typeface="Titillium Web 1"/>
                <a:sym typeface="Titillium Web 1"/>
              </a:rPr>
              <a:t>17:30  - 19:00 Mingle </a:t>
            </a:r>
          </a:p>
          <a:p>
            <a:pPr algn="l">
              <a:lnSpc>
                <a:spcPts val="2939"/>
              </a:lnSpc>
            </a:pPr>
            <a:endParaRPr lang="en-US" sz="1899" dirty="0">
              <a:solidFill>
                <a:srgbClr val="000000"/>
              </a:solidFill>
              <a:latin typeface="Titillium Web 1"/>
              <a:ea typeface="Titillium Web 1"/>
              <a:cs typeface="Titillium Web 1"/>
              <a:sym typeface="Titillium Web 1"/>
            </a:endParaRPr>
          </a:p>
        </p:txBody>
      </p:sp>
      <p:sp>
        <p:nvSpPr>
          <p:cNvPr id="12" name="TextBox 12"/>
          <p:cNvSpPr txBox="1"/>
          <p:nvPr/>
        </p:nvSpPr>
        <p:spPr>
          <a:xfrm>
            <a:off x="11775267" y="9115481"/>
            <a:ext cx="4834866" cy="788357"/>
          </a:xfrm>
          <a:prstGeom prst="rect">
            <a:avLst/>
          </a:prstGeom>
        </p:spPr>
        <p:txBody>
          <a:bodyPr wrap="square" lIns="0" tIns="0" rIns="0" bIns="0" rtlCol="0" anchor="t">
            <a:spAutoFit/>
          </a:bodyPr>
          <a:lstStyle/>
          <a:p>
            <a:pPr algn="l">
              <a:lnSpc>
                <a:spcPts val="2099"/>
              </a:lnSpc>
            </a:pPr>
            <a:r>
              <a:rPr lang="en-US" sz="1499" dirty="0">
                <a:solidFill>
                  <a:srgbClr val="031241"/>
                </a:solidFill>
                <a:latin typeface="Titillium 4"/>
                <a:ea typeface="Titillium 4"/>
                <a:cs typeface="Titillium 4"/>
                <a:sym typeface="Titillium 4"/>
              </a:rPr>
              <a:t>*Please note that this is the current status of the speaker lineup, and additional speakers will be added. For the latest updates, please check the </a:t>
            </a:r>
            <a:r>
              <a:rPr lang="en-US" sz="1499" u="sng" dirty="0">
                <a:solidFill>
                  <a:srgbClr val="031241"/>
                </a:solidFill>
                <a:latin typeface="Titillium 4"/>
                <a:ea typeface="Titillium 4"/>
                <a:cs typeface="Titillium 4"/>
                <a:sym typeface="Titillium 4"/>
                <a:hlinkClick r:id="rId3" tooltip="https://healthandcompetitiveness.vfairs.com"/>
              </a:rPr>
              <a:t>event website.</a:t>
            </a:r>
            <a:endParaRPr lang="en-US" sz="1499" u="sng" dirty="0">
              <a:solidFill>
                <a:srgbClr val="031241"/>
              </a:solidFill>
              <a:latin typeface="Titillium 4"/>
              <a:ea typeface="Titillium 4"/>
              <a:cs typeface="Titillium 4"/>
              <a:sym typeface="Titillium 4"/>
              <a:hlinkClick r:id="rId4" tooltip="https://healthandcompetitiveness.vfairs.com"/>
            </a:endParaRPr>
          </a:p>
        </p:txBody>
      </p:sp>
      <p:sp>
        <p:nvSpPr>
          <p:cNvPr id="13" name="Rectangle 1">
            <a:extLst>
              <a:ext uri="{FF2B5EF4-FFF2-40B4-BE49-F238E27FC236}">
                <a16:creationId xmlns:a16="http://schemas.microsoft.com/office/drawing/2014/main" id="{3502196C-48C9-1BFF-7E33-2C5EE5879D12}"/>
              </a:ext>
            </a:extLst>
          </p:cNvPr>
          <p:cNvSpPr>
            <a:spLocks noChangeArrowheads="1"/>
          </p:cNvSpPr>
          <p:nvPr/>
        </p:nvSpPr>
        <p:spPr bwMode="auto">
          <a:xfrm>
            <a:off x="0" y="0"/>
            <a:ext cx="1828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sv-SE" altLang="sv-SE" sz="1800" b="0" i="0" u="none" strike="noStrike" cap="none" normalizeH="0" baseline="0">
                <a:ln>
                  <a:noFill/>
                </a:ln>
                <a:solidFill>
                  <a:schemeClr val="tx1"/>
                </a:solidFill>
                <a:effectLst/>
                <a:latin typeface="Arial" panose="020B0604020202020204" pitchFamily="34" charset="0"/>
              </a:rPr>
              <a:t>Gunilla Osswald, CEO, BioArctic</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 y="0"/>
            <a:ext cx="6858000" cy="10287000"/>
            <a:chOff x="0" y="0"/>
            <a:chExt cx="10855570" cy="13716000"/>
          </a:xfrm>
        </p:grpSpPr>
        <p:sp>
          <p:nvSpPr>
            <p:cNvPr id="3" name="AutoShape 3"/>
            <p:cNvSpPr/>
            <p:nvPr/>
          </p:nvSpPr>
          <p:spPr>
            <a:xfrm>
              <a:off x="0" y="0"/>
              <a:ext cx="10855570" cy="13716000"/>
            </a:xfrm>
            <a:prstGeom prst="rect">
              <a:avLst/>
            </a:prstGeom>
            <a:solidFill>
              <a:srgbClr val="1C2442"/>
            </a:solidFill>
          </p:spPr>
          <p:txBody>
            <a:bodyPr/>
            <a:lstStyle/>
            <a:p>
              <a:endParaRPr lang="de-DE"/>
            </a:p>
          </p:txBody>
        </p:sp>
      </p:grpSp>
      <p:sp>
        <p:nvSpPr>
          <p:cNvPr id="4" name="Freeform 4"/>
          <p:cNvSpPr/>
          <p:nvPr/>
        </p:nvSpPr>
        <p:spPr>
          <a:xfrm>
            <a:off x="116083" y="103636"/>
            <a:ext cx="6626576" cy="7097264"/>
          </a:xfrm>
          <a:custGeom>
            <a:avLst/>
            <a:gdLst/>
            <a:ahLst/>
            <a:cxnLst/>
            <a:rect l="l" t="t" r="r" b="b"/>
            <a:pathLst>
              <a:path w="8025594" h="9495234">
                <a:moveTo>
                  <a:pt x="0" y="0"/>
                </a:moveTo>
                <a:lnTo>
                  <a:pt x="8025594" y="0"/>
                </a:lnTo>
                <a:lnTo>
                  <a:pt x="8025594" y="9495234"/>
                </a:lnTo>
                <a:lnTo>
                  <a:pt x="0" y="9495234"/>
                </a:lnTo>
                <a:lnTo>
                  <a:pt x="0" y="0"/>
                </a:lnTo>
                <a:close/>
              </a:path>
            </a:pathLst>
          </a:custGeom>
          <a:blipFill>
            <a:blip r:embed="rId2"/>
            <a:stretch>
              <a:fillRect r="-19056"/>
            </a:stretch>
          </a:blipFill>
        </p:spPr>
        <p:txBody>
          <a:bodyPr/>
          <a:lstStyle/>
          <a:p>
            <a:endParaRPr lang="de-DE"/>
          </a:p>
        </p:txBody>
      </p:sp>
      <p:grpSp>
        <p:nvGrpSpPr>
          <p:cNvPr id="7" name="Group 7"/>
          <p:cNvGrpSpPr/>
          <p:nvPr/>
        </p:nvGrpSpPr>
        <p:grpSpPr>
          <a:xfrm>
            <a:off x="17276115" y="9396777"/>
            <a:ext cx="404186" cy="404186"/>
            <a:chOff x="0" y="0"/>
            <a:chExt cx="1913890" cy="1913890"/>
          </a:xfrm>
        </p:grpSpPr>
        <p:sp>
          <p:nvSpPr>
            <p:cNvPr id="8" name="Freeform 8"/>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1C2442"/>
            </a:solidFill>
          </p:spPr>
          <p:txBody>
            <a:bodyPr/>
            <a:lstStyle/>
            <a:p>
              <a:endParaRPr lang="de-DE"/>
            </a:p>
          </p:txBody>
        </p:sp>
      </p:grpSp>
      <p:sp>
        <p:nvSpPr>
          <p:cNvPr id="14" name="TextBox 14"/>
          <p:cNvSpPr txBox="1"/>
          <p:nvPr/>
        </p:nvSpPr>
        <p:spPr>
          <a:xfrm>
            <a:off x="17276115" y="9437709"/>
            <a:ext cx="404186" cy="269240"/>
          </a:xfrm>
          <a:prstGeom prst="rect">
            <a:avLst/>
          </a:prstGeom>
        </p:spPr>
        <p:txBody>
          <a:bodyPr lIns="0" tIns="0" rIns="0" bIns="0" rtlCol="0" anchor="t">
            <a:spAutoFit/>
          </a:bodyPr>
          <a:lstStyle/>
          <a:p>
            <a:pPr algn="ctr">
              <a:lnSpc>
                <a:spcPts val="1960"/>
              </a:lnSpc>
            </a:pPr>
            <a:r>
              <a:rPr lang="en-US" sz="1400">
                <a:solidFill>
                  <a:srgbClr val="FFFFFF"/>
                </a:solidFill>
                <a:latin typeface="Titillium 1"/>
                <a:ea typeface="Titillium 1"/>
                <a:cs typeface="Titillium 1"/>
                <a:sym typeface="Titillium 1"/>
              </a:rPr>
              <a:t>7</a:t>
            </a:r>
          </a:p>
        </p:txBody>
      </p:sp>
      <p:grpSp>
        <p:nvGrpSpPr>
          <p:cNvPr id="15" name="Group 15"/>
          <p:cNvGrpSpPr/>
          <p:nvPr/>
        </p:nvGrpSpPr>
        <p:grpSpPr>
          <a:xfrm>
            <a:off x="17276115" y="9396777"/>
            <a:ext cx="404186" cy="404186"/>
            <a:chOff x="0" y="0"/>
            <a:chExt cx="1913890" cy="1913890"/>
          </a:xfrm>
        </p:grpSpPr>
        <p:sp>
          <p:nvSpPr>
            <p:cNvPr id="16" name="Freeform 16"/>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1C2442"/>
            </a:solidFill>
          </p:spPr>
          <p:txBody>
            <a:bodyPr/>
            <a:lstStyle/>
            <a:p>
              <a:endParaRPr lang="de-DE"/>
            </a:p>
          </p:txBody>
        </p:sp>
      </p:grpSp>
      <p:sp>
        <p:nvSpPr>
          <p:cNvPr id="18" name="TextBox 18"/>
          <p:cNvSpPr txBox="1"/>
          <p:nvPr/>
        </p:nvSpPr>
        <p:spPr>
          <a:xfrm>
            <a:off x="17276115" y="9437709"/>
            <a:ext cx="404186" cy="269240"/>
          </a:xfrm>
          <a:prstGeom prst="rect">
            <a:avLst/>
          </a:prstGeom>
        </p:spPr>
        <p:txBody>
          <a:bodyPr lIns="0" tIns="0" rIns="0" bIns="0" rtlCol="0" anchor="t">
            <a:spAutoFit/>
          </a:bodyPr>
          <a:lstStyle/>
          <a:p>
            <a:pPr algn="ctr">
              <a:lnSpc>
                <a:spcPts val="1960"/>
              </a:lnSpc>
            </a:pPr>
            <a:r>
              <a:rPr lang="en-US" sz="1400">
                <a:solidFill>
                  <a:srgbClr val="FFFFFF"/>
                </a:solidFill>
                <a:latin typeface="Titillium 1"/>
                <a:ea typeface="Titillium 1"/>
                <a:cs typeface="Titillium 1"/>
                <a:sym typeface="Titillium 1"/>
              </a:rPr>
              <a:t>4</a:t>
            </a:r>
          </a:p>
        </p:txBody>
      </p:sp>
      <p:sp>
        <p:nvSpPr>
          <p:cNvPr id="19" name="TextBox 19"/>
          <p:cNvSpPr txBox="1"/>
          <p:nvPr/>
        </p:nvSpPr>
        <p:spPr>
          <a:xfrm>
            <a:off x="8534400" y="2467582"/>
            <a:ext cx="7488472" cy="2584618"/>
          </a:xfrm>
          <a:prstGeom prst="rect">
            <a:avLst/>
          </a:prstGeom>
        </p:spPr>
        <p:txBody>
          <a:bodyPr lIns="0" tIns="0" rIns="0" bIns="0" rtlCol="0" anchor="t">
            <a:spAutoFit/>
          </a:bodyPr>
          <a:lstStyle/>
          <a:p>
            <a:pPr algn="ctr">
              <a:lnSpc>
                <a:spcPts val="5879"/>
              </a:lnSpc>
              <a:spcBef>
                <a:spcPct val="0"/>
              </a:spcBef>
            </a:pPr>
            <a:r>
              <a:rPr lang="en-US" sz="2400" u="sng" dirty="0">
                <a:solidFill>
                  <a:srgbClr val="031241"/>
                </a:solidFill>
                <a:latin typeface="Titillium 3"/>
                <a:ea typeface="Titillium 3"/>
                <a:cs typeface="Titillium 3"/>
                <a:sym typeface="Titillium 3"/>
              </a:rPr>
              <a:t>Contact:</a:t>
            </a:r>
            <a:br>
              <a:rPr lang="en-US" sz="2400" u="sng" dirty="0">
                <a:solidFill>
                  <a:srgbClr val="031241"/>
                </a:solidFill>
                <a:latin typeface="Titillium 3"/>
                <a:ea typeface="Titillium 3"/>
                <a:cs typeface="Titillium 3"/>
                <a:sym typeface="Titillium 3"/>
              </a:rPr>
            </a:br>
            <a:endParaRPr lang="en-US" sz="2400" u="sng" dirty="0">
              <a:solidFill>
                <a:srgbClr val="031241"/>
              </a:solidFill>
              <a:latin typeface="Titillium 3"/>
              <a:ea typeface="Titillium 3"/>
              <a:cs typeface="Titillium 3"/>
              <a:sym typeface="Titillium 3"/>
            </a:endParaRPr>
          </a:p>
          <a:p>
            <a:pPr algn="ctr">
              <a:lnSpc>
                <a:spcPts val="2239"/>
              </a:lnSpc>
              <a:spcBef>
                <a:spcPct val="0"/>
              </a:spcBef>
            </a:pPr>
            <a:r>
              <a:rPr lang="en-US" sz="2400" dirty="0">
                <a:solidFill>
                  <a:srgbClr val="031241"/>
                </a:solidFill>
                <a:latin typeface="Titillium Web 1"/>
                <a:ea typeface="Titillium Web 1"/>
                <a:cs typeface="Titillium Web 1"/>
                <a:sym typeface="Titillium Web 1"/>
              </a:rPr>
              <a:t>Monica Åberg </a:t>
            </a:r>
            <a:r>
              <a:rPr lang="en-US" sz="2400" dirty="0" err="1">
                <a:solidFill>
                  <a:srgbClr val="031241"/>
                </a:solidFill>
                <a:latin typeface="Titillium Web 1"/>
                <a:ea typeface="Titillium Web 1"/>
                <a:cs typeface="Titillium Web 1"/>
                <a:sym typeface="Titillium Web 1"/>
              </a:rPr>
              <a:t>Yngwe</a:t>
            </a:r>
            <a:r>
              <a:rPr lang="en-US" sz="2400" dirty="0">
                <a:solidFill>
                  <a:srgbClr val="031241"/>
                </a:solidFill>
                <a:latin typeface="Titillium Web 1"/>
                <a:ea typeface="Titillium Web 1"/>
                <a:cs typeface="Titillium Web 1"/>
                <a:sym typeface="Titillium Web 1"/>
              </a:rPr>
              <a:t> </a:t>
            </a:r>
            <a:br>
              <a:rPr lang="en-US" sz="2400" dirty="0">
                <a:solidFill>
                  <a:srgbClr val="031241"/>
                </a:solidFill>
                <a:latin typeface="Titillium Web 1"/>
                <a:ea typeface="Titillium Web 1"/>
                <a:cs typeface="Titillium Web 1"/>
                <a:sym typeface="Titillium Web 1"/>
              </a:rPr>
            </a:br>
            <a:endParaRPr lang="en-US" sz="2400" dirty="0">
              <a:solidFill>
                <a:srgbClr val="031241"/>
              </a:solidFill>
              <a:latin typeface="Titillium Web 1"/>
              <a:ea typeface="Titillium Web 1"/>
              <a:cs typeface="Titillium Web 1"/>
              <a:sym typeface="Titillium Web 1"/>
            </a:endParaRPr>
          </a:p>
          <a:p>
            <a:pPr algn="ctr">
              <a:lnSpc>
                <a:spcPts val="2239"/>
              </a:lnSpc>
              <a:spcBef>
                <a:spcPct val="0"/>
              </a:spcBef>
            </a:pPr>
            <a:r>
              <a:rPr lang="en-US" sz="2400" u="sng" dirty="0">
                <a:solidFill>
                  <a:srgbClr val="031241"/>
                </a:solidFill>
                <a:latin typeface="Titillium Web 1"/>
                <a:ea typeface="Titillium Web 1"/>
                <a:cs typeface="Titillium Web 1"/>
                <a:sym typeface="Titillium Web 1"/>
                <a:hlinkClick r:id="rId3" tooltip="mailto:Monica.Yngwe@eithealth.eu"/>
              </a:rPr>
              <a:t>Monica.Yngwe@eithealth.eu</a:t>
            </a:r>
          </a:p>
          <a:p>
            <a:pPr algn="ctr">
              <a:lnSpc>
                <a:spcPts val="1679"/>
              </a:lnSpc>
              <a:spcBef>
                <a:spcPct val="0"/>
              </a:spcBef>
            </a:pPr>
            <a:endParaRPr lang="en-US" sz="1599" u="sng" dirty="0">
              <a:solidFill>
                <a:srgbClr val="031241"/>
              </a:solidFill>
              <a:latin typeface="Titillium Web 1"/>
              <a:ea typeface="Titillium Web 1"/>
              <a:cs typeface="Titillium Web 1"/>
              <a:sym typeface="Titillium Web 1"/>
              <a:hlinkClick r:id="rId3" tooltip="mailto:Monica.Yngwe@eithealth.eu"/>
            </a:endParaRPr>
          </a:p>
        </p:txBody>
      </p:sp>
      <p:pic>
        <p:nvPicPr>
          <p:cNvPr id="21" name="Bildobjekt 20">
            <a:extLst>
              <a:ext uri="{FF2B5EF4-FFF2-40B4-BE49-F238E27FC236}">
                <a16:creationId xmlns:a16="http://schemas.microsoft.com/office/drawing/2014/main" id="{39A5F6ED-57FC-F880-5BA9-24B47D844CC7}"/>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290215" y="7234441"/>
            <a:ext cx="2252627" cy="632760"/>
          </a:xfrm>
          <a:prstGeom prst="rect">
            <a:avLst/>
          </a:prstGeom>
        </p:spPr>
      </p:pic>
      <p:pic>
        <p:nvPicPr>
          <p:cNvPr id="22" name="Bildobjekt 21">
            <a:extLst>
              <a:ext uri="{FF2B5EF4-FFF2-40B4-BE49-F238E27FC236}">
                <a16:creationId xmlns:a16="http://schemas.microsoft.com/office/drawing/2014/main" id="{6357B442-DA6C-C4B4-7394-5E446FA7F952}"/>
              </a:ext>
            </a:extLst>
          </p:cNvPr>
          <p:cNvPicPr>
            <a:picLocks noChangeAspect="1"/>
          </p:cNvPicPr>
          <p:nvPr/>
        </p:nvPicPr>
        <p:blipFill>
          <a:blip r:embed="rId5"/>
          <a:stretch>
            <a:fillRect/>
          </a:stretch>
        </p:blipFill>
        <p:spPr>
          <a:xfrm>
            <a:off x="13111402" y="66955"/>
            <a:ext cx="4361890" cy="2180945"/>
          </a:xfrm>
          <a:prstGeom prst="rect">
            <a:avLst/>
          </a:prstGeom>
        </p:spPr>
      </p:pic>
      <p:pic>
        <p:nvPicPr>
          <p:cNvPr id="23" name="Bildobjekt 22">
            <a:extLst>
              <a:ext uri="{FF2B5EF4-FFF2-40B4-BE49-F238E27FC236}">
                <a16:creationId xmlns:a16="http://schemas.microsoft.com/office/drawing/2014/main" id="{35C9007F-A414-D5A7-BEB1-3A8457825B0A}"/>
              </a:ext>
            </a:extLst>
          </p:cNvPr>
          <p:cNvPicPr>
            <a:picLocks noChangeAspect="1"/>
          </p:cNvPicPr>
          <p:nvPr/>
        </p:nvPicPr>
        <p:blipFill>
          <a:blip r:embed="rId6"/>
          <a:stretch>
            <a:fillRect/>
          </a:stretch>
        </p:blipFill>
        <p:spPr>
          <a:xfrm>
            <a:off x="7413624" y="6987664"/>
            <a:ext cx="2102872" cy="1051436"/>
          </a:xfrm>
          <a:prstGeom prst="rect">
            <a:avLst/>
          </a:prstGeom>
        </p:spPr>
      </p:pic>
      <p:pic>
        <p:nvPicPr>
          <p:cNvPr id="24" name="Bildobjekt 23">
            <a:extLst>
              <a:ext uri="{FF2B5EF4-FFF2-40B4-BE49-F238E27FC236}">
                <a16:creationId xmlns:a16="http://schemas.microsoft.com/office/drawing/2014/main" id="{CD13A5BB-4289-0499-5389-D09D009BB8CE}"/>
              </a:ext>
            </a:extLst>
          </p:cNvPr>
          <p:cNvPicPr>
            <a:picLocks noChangeAspect="1"/>
          </p:cNvPicPr>
          <p:nvPr/>
        </p:nvPicPr>
        <p:blipFill>
          <a:blip r:embed="rId7"/>
          <a:stretch>
            <a:fillRect/>
          </a:stretch>
        </p:blipFill>
        <p:spPr>
          <a:xfrm>
            <a:off x="13755631" y="6774003"/>
            <a:ext cx="2530193" cy="1265097"/>
          </a:xfrm>
          <a:prstGeom prst="rect">
            <a:avLst/>
          </a:prstGeom>
        </p:spPr>
      </p:pic>
      <p:pic>
        <p:nvPicPr>
          <p:cNvPr id="25" name="Bildobjekt 24">
            <a:extLst>
              <a:ext uri="{FF2B5EF4-FFF2-40B4-BE49-F238E27FC236}">
                <a16:creationId xmlns:a16="http://schemas.microsoft.com/office/drawing/2014/main" id="{5931728E-32D1-4BAE-802B-F1C4EE64BF80}"/>
              </a:ext>
            </a:extLst>
          </p:cNvPr>
          <p:cNvPicPr>
            <a:picLocks noChangeAspect="1"/>
          </p:cNvPicPr>
          <p:nvPr/>
        </p:nvPicPr>
        <p:blipFill>
          <a:blip r:embed="rId8"/>
          <a:stretch>
            <a:fillRect/>
          </a:stretch>
        </p:blipFill>
        <p:spPr>
          <a:xfrm>
            <a:off x="7709373" y="8626171"/>
            <a:ext cx="1650054" cy="825027"/>
          </a:xfrm>
          <a:prstGeom prst="rect">
            <a:avLst/>
          </a:prstGeom>
        </p:spPr>
      </p:pic>
      <p:sp>
        <p:nvSpPr>
          <p:cNvPr id="27" name="textruta 26">
            <a:extLst>
              <a:ext uri="{FF2B5EF4-FFF2-40B4-BE49-F238E27FC236}">
                <a16:creationId xmlns:a16="http://schemas.microsoft.com/office/drawing/2014/main" id="{A4B1CE1C-A0A2-F1B2-B014-72B124716E9C}"/>
              </a:ext>
            </a:extLst>
          </p:cNvPr>
          <p:cNvSpPr txBox="1"/>
          <p:nvPr/>
        </p:nvSpPr>
        <p:spPr>
          <a:xfrm>
            <a:off x="6974083" y="6260882"/>
            <a:ext cx="2971800" cy="461665"/>
          </a:xfrm>
          <a:prstGeom prst="rect">
            <a:avLst/>
          </a:prstGeom>
          <a:noFill/>
        </p:spPr>
        <p:txBody>
          <a:bodyPr wrap="square" rtlCol="0">
            <a:spAutoFit/>
          </a:bodyPr>
          <a:lstStyle/>
          <a:p>
            <a:r>
              <a:rPr lang="sv-SE" sz="2400" b="1" dirty="0">
                <a:solidFill>
                  <a:schemeClr val="accent1"/>
                </a:solidFill>
              </a:rPr>
              <a:t>Co-</a:t>
            </a:r>
            <a:r>
              <a:rPr lang="sv-SE" sz="2400" b="1" dirty="0" err="1">
                <a:solidFill>
                  <a:schemeClr val="accent1"/>
                </a:solidFill>
              </a:rPr>
              <a:t>Organisers</a:t>
            </a:r>
            <a:r>
              <a:rPr lang="sv-SE" sz="2400" b="1" dirty="0">
                <a:solidFill>
                  <a:schemeClr val="accent1"/>
                </a:solidFill>
              </a:rPr>
              <a:t>:</a:t>
            </a:r>
          </a:p>
        </p:txBody>
      </p:sp>
      <p:pic>
        <p:nvPicPr>
          <p:cNvPr id="10" name="Bildobjekt 9">
            <a:extLst>
              <a:ext uri="{FF2B5EF4-FFF2-40B4-BE49-F238E27FC236}">
                <a16:creationId xmlns:a16="http://schemas.microsoft.com/office/drawing/2014/main" id="{895A1D49-12FA-6550-7474-6AE5B058E694}"/>
              </a:ext>
            </a:extLst>
          </p:cNvPr>
          <p:cNvPicPr>
            <a:picLocks noChangeAspect="1"/>
          </p:cNvPicPr>
          <p:nvPr/>
        </p:nvPicPr>
        <p:blipFill>
          <a:blip r:embed="rId9"/>
          <a:stretch>
            <a:fillRect/>
          </a:stretch>
        </p:blipFill>
        <p:spPr>
          <a:xfrm>
            <a:off x="11090489" y="8580346"/>
            <a:ext cx="4454311" cy="764112"/>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d5b7e185-efc8-4e24-825d-8c9e8cc45dba">
      <Terms xmlns="http://schemas.microsoft.com/office/infopath/2007/PartnerControls"/>
    </lcf76f155ced4ddcb4097134ff3c332f>
    <TaxCatchAll xmlns="531b91ef-4e40-46bf-9ed8-a2ba075079eb"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B86301B51A676946BFBC86BEFA1D37AF" ma:contentTypeVersion="16" ma:contentTypeDescription="Skapa ett nytt dokument." ma:contentTypeScope="" ma:versionID="d7f53e751cd6a5b5183c980b14ffa085">
  <xsd:schema xmlns:xsd="http://www.w3.org/2001/XMLSchema" xmlns:xs="http://www.w3.org/2001/XMLSchema" xmlns:p="http://schemas.microsoft.com/office/2006/metadata/properties" xmlns:ns2="d5b7e185-efc8-4e24-825d-8c9e8cc45dba" xmlns:ns3="531b91ef-4e40-46bf-9ed8-a2ba075079eb" targetNamespace="http://schemas.microsoft.com/office/2006/metadata/properties" ma:root="true" ma:fieldsID="c7cf8d8dde2412e06af1f7c4ec5be9e6" ns2:_="" ns3:_="">
    <xsd:import namespace="d5b7e185-efc8-4e24-825d-8c9e8cc45dba"/>
    <xsd:import namespace="531b91ef-4e40-46bf-9ed8-a2ba075079eb"/>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BillingMetadata"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5b7e185-efc8-4e24-825d-8c9e8cc45db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lcf76f155ced4ddcb4097134ff3c332f" ma:index="15" nillable="true" ma:taxonomy="true" ma:internalName="lcf76f155ced4ddcb4097134ff3c332f" ma:taxonomyFieldName="MediaServiceImageTags" ma:displayName="Bildmarkeringar" ma:readOnly="false" ma:fieldId="{5cf76f15-5ced-4ddc-b409-7134ff3c332f}" ma:taxonomyMulti="true" ma:sspId="d33c03a4-c9df-4f0e-bd2f-4f61b797a9b1"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ServiceBillingMetadata" ma:index="21" nillable="true" ma:displayName="MediaServiceBillingMetadata" ma:hidden="true" ma:internalName="MediaServiceBillingMetadata" ma:readOnly="true">
      <xsd:simpleType>
        <xsd:restriction base="dms:Note"/>
      </xsd:simpleType>
    </xsd:element>
    <xsd:element name="MediaLengthInSeconds" ma:index="22" nillable="true" ma:displayName="MediaLengthInSeconds" ma:hidden="true" ma:internalName="MediaLengthInSeconds" ma:readOnly="true">
      <xsd:simpleType>
        <xsd:restriction base="dms:Unknown"/>
      </xsd:simpleType>
    </xsd:element>
    <xsd:element name="MediaServiceLocation" ma:index="23"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31b91ef-4e40-46bf-9ed8-a2ba075079eb" elementFormDefault="qualified">
    <xsd:import namespace="http://schemas.microsoft.com/office/2006/documentManagement/types"/>
    <xsd:import namespace="http://schemas.microsoft.com/office/infopath/2007/PartnerControls"/>
    <xsd:element name="SharedWithUsers" ma:index="12"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Delat med information" ma:internalName="SharedWithDetails" ma:readOnly="true">
      <xsd:simpleType>
        <xsd:restriction base="dms:Note">
          <xsd:maxLength value="255"/>
        </xsd:restriction>
      </xsd:simpleType>
    </xsd:element>
    <xsd:element name="TaxCatchAll" ma:index="16" nillable="true" ma:displayName="Taxonomy Catch All Column" ma:hidden="true" ma:list="{63244102-25f3-437f-a33c-f5a6b02b0137}" ma:internalName="TaxCatchAll" ma:showField="CatchAllData" ma:web="531b91ef-4e40-46bf-9ed8-a2ba075079e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B0329CB-8FEE-44A7-B81C-F2CB73F5061E}">
  <ds:schemaRefs>
    <ds:schemaRef ds:uri="http://schemas.microsoft.com/sharepoint/v3/contenttype/forms"/>
  </ds:schemaRefs>
</ds:datastoreItem>
</file>

<file path=customXml/itemProps2.xml><?xml version="1.0" encoding="utf-8"?>
<ds:datastoreItem xmlns:ds="http://schemas.openxmlformats.org/officeDocument/2006/customXml" ds:itemID="{05465300-3A1B-4820-96A6-AA7BD3781321}">
  <ds:schemaRefs>
    <ds:schemaRef ds:uri="http://schemas.microsoft.com/office/2006/metadata/properties"/>
    <ds:schemaRef ds:uri="http://schemas.microsoft.com/office/infopath/2007/PartnerControls"/>
    <ds:schemaRef ds:uri="827d6703-55e3-444d-bdc8-8342d65842e9"/>
    <ds:schemaRef ds:uri="894626c8-e2d1-42eb-a00e-00fc7378f270"/>
    <ds:schemaRef ds:uri="d5b7e185-efc8-4e24-825d-8c9e8cc45dba"/>
    <ds:schemaRef ds:uri="531b91ef-4e40-46bf-9ed8-a2ba075079eb"/>
  </ds:schemaRefs>
</ds:datastoreItem>
</file>

<file path=customXml/itemProps3.xml><?xml version="1.0" encoding="utf-8"?>
<ds:datastoreItem xmlns:ds="http://schemas.openxmlformats.org/officeDocument/2006/customXml" ds:itemID="{555474A2-DC2F-4A71-B8D5-76D7A6051DF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5b7e185-efc8-4e24-825d-8c9e8cc45dba"/>
    <ds:schemaRef ds:uri="531b91ef-4e40-46bf-9ed8-a2ba075079e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551</Words>
  <Application>Microsoft Office PowerPoint</Application>
  <PresentationFormat>Anpassad</PresentationFormat>
  <Paragraphs>64</Paragraphs>
  <Slides>4</Slides>
  <Notes>1</Notes>
  <HiddenSlides>0</HiddenSlides>
  <MMClips>0</MMClips>
  <ScaleCrop>false</ScaleCrop>
  <HeadingPairs>
    <vt:vector size="6" baseType="variant">
      <vt:variant>
        <vt:lpstr>Använt teckensnitt</vt:lpstr>
      </vt:variant>
      <vt:variant>
        <vt:i4>8</vt:i4>
      </vt:variant>
      <vt:variant>
        <vt:lpstr>Tema</vt:lpstr>
      </vt:variant>
      <vt:variant>
        <vt:i4>1</vt:i4>
      </vt:variant>
      <vt:variant>
        <vt:lpstr>Bildrubriker</vt:lpstr>
      </vt:variant>
      <vt:variant>
        <vt:i4>4</vt:i4>
      </vt:variant>
    </vt:vector>
  </HeadingPairs>
  <TitlesOfParts>
    <vt:vector size="13" baseType="lpstr">
      <vt:lpstr>Titillium 1</vt:lpstr>
      <vt:lpstr>Titillium 4</vt:lpstr>
      <vt:lpstr>Titillium 2</vt:lpstr>
      <vt:lpstr>Titillium Web 1</vt:lpstr>
      <vt:lpstr>Aptos</vt:lpstr>
      <vt:lpstr>Titillium 3</vt:lpstr>
      <vt:lpstr>Calibri</vt:lpstr>
      <vt:lpstr>Arial</vt:lpstr>
      <vt:lpstr>Office Theme</vt:lpstr>
      <vt:lpstr>PowerPoint-presentation</vt:lpstr>
      <vt:lpstr>PowerPoint-presentation</vt:lpstr>
      <vt:lpstr>PowerPoint-presentation</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 of Invitation_EHDS Brussels</dc:title>
  <dc:creator>Laura Prat</dc:creator>
  <cp:lastModifiedBy>Lotta Fogelström</cp:lastModifiedBy>
  <cp:revision>4</cp:revision>
  <dcterms:created xsi:type="dcterms:W3CDTF">2006-08-16T00:00:00Z</dcterms:created>
  <dcterms:modified xsi:type="dcterms:W3CDTF">2025-08-29T09:27:03Z</dcterms:modified>
  <dc:identifier>DAGtzjWDtts</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0x010100B86301B51A676946BFBC86BEFA1D37AF</vt:lpwstr>
  </property>
  <property fmtid="{D5CDD505-2E9C-101B-9397-08002B2CF9AE}" pid="3" name="MediaServiceImageTags">
    <vt:lpwstr/>
  </property>
</Properties>
</file>