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024"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B3D0"/>
    <a:srgbClr val="F0F0F0"/>
    <a:srgbClr val="EFF5F9"/>
    <a:srgbClr val="0B76B9"/>
    <a:srgbClr val="DEF78D"/>
    <a:srgbClr val="EDF5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512" autoAdjust="0"/>
  </p:normalViewPr>
  <p:slideViewPr>
    <p:cSldViewPr>
      <p:cViewPr>
        <p:scale>
          <a:sx n="68" d="100"/>
          <a:sy n="68" d="100"/>
        </p:scale>
        <p:origin x="-1848" y="-456"/>
      </p:cViewPr>
      <p:guideLst>
        <p:guide orient="horz" pos="2024"/>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1D4DEC9C-94EF-4986-B86A-F6AE8C1D00A2}" type="datetimeFigureOut">
              <a:rPr lang="sv-SE"/>
              <a:pPr>
                <a:defRPr/>
              </a:pPr>
              <a:t>2017-02-10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03A8853-3A30-459A-89E4-A9913397CB7B}" type="slidenum">
              <a:rPr lang="sv-SE"/>
              <a:pPr>
                <a:defRPr/>
              </a:pPr>
              <a:t>‹#›</a:t>
            </a:fld>
            <a:endParaRPr lang="sv-SE"/>
          </a:p>
        </p:txBody>
      </p:sp>
    </p:spTree>
    <p:extLst>
      <p:ext uri="{BB962C8B-B14F-4D97-AF65-F5344CB8AC3E}">
        <p14:creationId xmlns:p14="http://schemas.microsoft.com/office/powerpoint/2010/main" val="358813416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dirty="0"/>
              <a:t>Nyintroducerade</a:t>
            </a:r>
            <a:r>
              <a:rPr lang="sv-SE" baseline="0" dirty="0"/>
              <a:t> centralt godkända läkemedel (unik ATC kod som börjat säljas 2014-2016). Försäljning AUP under 2016:3150 miljoner kronor.  Uppgifter om prioritering januari 2017</a:t>
            </a:r>
            <a:endParaRPr lang="sv-SE" dirty="0"/>
          </a:p>
          <a:p>
            <a:endParaRPr lang="sv-SE" dirty="0"/>
          </a:p>
        </p:txBody>
      </p:sp>
      <p:sp>
        <p:nvSpPr>
          <p:cNvPr id="4" name="Platshållare för bildnummer 3"/>
          <p:cNvSpPr>
            <a:spLocks noGrp="1"/>
          </p:cNvSpPr>
          <p:nvPr>
            <p:ph type="sldNum" sz="quarter" idx="10"/>
          </p:nvPr>
        </p:nvSpPr>
        <p:spPr/>
        <p:txBody>
          <a:bodyPr/>
          <a:lstStyle/>
          <a:p>
            <a:pPr>
              <a:defRPr/>
            </a:pPr>
            <a:fld id="{D03A8853-3A30-459A-89E4-A9913397CB7B}" type="slidenum">
              <a:rPr lang="sv-SE" smtClean="0"/>
              <a:pPr>
                <a:defRPr/>
              </a:pPr>
              <a:t>3</a:t>
            </a:fld>
            <a:endParaRPr lang="sv-SE"/>
          </a:p>
        </p:txBody>
      </p:sp>
    </p:spTree>
    <p:extLst>
      <p:ext uri="{BB962C8B-B14F-4D97-AF65-F5344CB8AC3E}">
        <p14:creationId xmlns:p14="http://schemas.microsoft.com/office/powerpoint/2010/main" val="30143296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baseline="0" dirty="0"/>
              <a:t>Användning  i de </a:t>
            </a:r>
            <a:r>
              <a:rPr lang="sv-SE" baseline="0"/>
              <a:t>nordiska länderna (</a:t>
            </a:r>
            <a:r>
              <a:rPr lang="sv-SE" baseline="0" dirty="0"/>
              <a:t>AUP per invånare) av nyintroducerade (2014-2016) unika läkemedel mot cancer uppdelat efter typ av rekommendation från NT-rådet i Sverige.</a:t>
            </a:r>
            <a:endParaRPr lang="sv-SE" dirty="0"/>
          </a:p>
        </p:txBody>
      </p:sp>
      <p:sp>
        <p:nvSpPr>
          <p:cNvPr id="4" name="Platshållare för bildnummer 3"/>
          <p:cNvSpPr>
            <a:spLocks noGrp="1"/>
          </p:cNvSpPr>
          <p:nvPr>
            <p:ph type="sldNum" sz="quarter" idx="10"/>
          </p:nvPr>
        </p:nvSpPr>
        <p:spPr/>
        <p:txBody>
          <a:bodyPr/>
          <a:lstStyle/>
          <a:p>
            <a:pPr>
              <a:defRPr/>
            </a:pPr>
            <a:fld id="{D03A8853-3A30-459A-89E4-A9913397CB7B}" type="slidenum">
              <a:rPr lang="sv-SE" smtClean="0"/>
              <a:pPr>
                <a:defRPr/>
              </a:pPr>
              <a:t>12</a:t>
            </a:fld>
            <a:endParaRPr lang="sv-SE"/>
          </a:p>
        </p:txBody>
      </p:sp>
    </p:spTree>
    <p:extLst>
      <p:ext uri="{BB962C8B-B14F-4D97-AF65-F5344CB8AC3E}">
        <p14:creationId xmlns:p14="http://schemas.microsoft.com/office/powerpoint/2010/main" val="2915121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dirty="0"/>
              <a:t>Nyintroducerade</a:t>
            </a:r>
            <a:r>
              <a:rPr lang="sv-SE" baseline="0" dirty="0"/>
              <a:t> centralt godkända läkemedel (unik ATC kod som börjat säljas 2014-2016) – och som prioriterats första gången under 2016. Försäljning AUP under 2016 127 miljoner kronor. Uppgifter om prioritering januari 2017</a:t>
            </a:r>
            <a:endParaRPr lang="sv-SE" dirty="0"/>
          </a:p>
          <a:p>
            <a:endParaRPr lang="sv-SE" dirty="0"/>
          </a:p>
        </p:txBody>
      </p:sp>
      <p:sp>
        <p:nvSpPr>
          <p:cNvPr id="4" name="Platshållare för bildnummer 3"/>
          <p:cNvSpPr>
            <a:spLocks noGrp="1"/>
          </p:cNvSpPr>
          <p:nvPr>
            <p:ph type="sldNum" sz="quarter" idx="10"/>
          </p:nvPr>
        </p:nvSpPr>
        <p:spPr/>
        <p:txBody>
          <a:bodyPr/>
          <a:lstStyle/>
          <a:p>
            <a:pPr>
              <a:defRPr/>
            </a:pPr>
            <a:fld id="{D03A8853-3A30-459A-89E4-A9913397CB7B}" type="slidenum">
              <a:rPr lang="sv-SE" smtClean="0"/>
              <a:pPr>
                <a:defRPr/>
              </a:pPr>
              <a:t>4</a:t>
            </a:fld>
            <a:endParaRPr lang="sv-SE"/>
          </a:p>
        </p:txBody>
      </p:sp>
    </p:spTree>
    <p:extLst>
      <p:ext uri="{BB962C8B-B14F-4D97-AF65-F5344CB8AC3E}">
        <p14:creationId xmlns:p14="http://schemas.microsoft.com/office/powerpoint/2010/main" val="3367543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dirty="0"/>
              <a:t>Typ av prioritering för nyintroducerade läkemedel . Försäljning (mnkr) 2016 samt antal produkter. </a:t>
            </a:r>
            <a:r>
              <a:rPr lang="sv-SE" baseline="0" dirty="0"/>
              <a:t>Uppgifter om prioritering januari 2017</a:t>
            </a:r>
            <a:endParaRPr lang="sv-SE" dirty="0"/>
          </a:p>
          <a:p>
            <a:r>
              <a:rPr lang="sv-SE" dirty="0"/>
              <a:t> </a:t>
            </a:r>
          </a:p>
        </p:txBody>
      </p:sp>
      <p:sp>
        <p:nvSpPr>
          <p:cNvPr id="4" name="Platshållare för bildnummer 3"/>
          <p:cNvSpPr>
            <a:spLocks noGrp="1"/>
          </p:cNvSpPr>
          <p:nvPr>
            <p:ph type="sldNum" sz="quarter" idx="10"/>
          </p:nvPr>
        </p:nvSpPr>
        <p:spPr/>
        <p:txBody>
          <a:bodyPr/>
          <a:lstStyle/>
          <a:p>
            <a:pPr>
              <a:defRPr/>
            </a:pPr>
            <a:fld id="{D03A8853-3A30-459A-89E4-A9913397CB7B}" type="slidenum">
              <a:rPr lang="sv-SE" smtClean="0"/>
              <a:pPr>
                <a:defRPr/>
              </a:pPr>
              <a:t>5</a:t>
            </a:fld>
            <a:endParaRPr lang="sv-SE"/>
          </a:p>
        </p:txBody>
      </p:sp>
    </p:spTree>
    <p:extLst>
      <p:ext uri="{BB962C8B-B14F-4D97-AF65-F5344CB8AC3E}">
        <p14:creationId xmlns:p14="http://schemas.microsoft.com/office/powerpoint/2010/main" val="1160466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dirty="0"/>
              <a:t>Typ av prioritering för nyintroducerade läkemedel . Försäljning (mnkr) 2016 samt antal produkter. </a:t>
            </a:r>
            <a:r>
              <a:rPr lang="sv-SE" dirty="0" err="1"/>
              <a:t>Delinformation</a:t>
            </a:r>
            <a:r>
              <a:rPr lang="sv-SE" dirty="0"/>
              <a:t> om de läkemedel som inte prioriterats. </a:t>
            </a:r>
            <a:r>
              <a:rPr lang="sv-SE" baseline="0" dirty="0"/>
              <a:t>Uppgifter om prioritering januari 2017.</a:t>
            </a:r>
            <a:endParaRPr lang="sv-SE" dirty="0"/>
          </a:p>
          <a:p>
            <a:endParaRPr lang="sv-SE" dirty="0"/>
          </a:p>
        </p:txBody>
      </p:sp>
      <p:sp>
        <p:nvSpPr>
          <p:cNvPr id="4" name="Platshållare för bildnummer 3"/>
          <p:cNvSpPr>
            <a:spLocks noGrp="1"/>
          </p:cNvSpPr>
          <p:nvPr>
            <p:ph type="sldNum" sz="quarter" idx="10"/>
          </p:nvPr>
        </p:nvSpPr>
        <p:spPr/>
        <p:txBody>
          <a:bodyPr/>
          <a:lstStyle/>
          <a:p>
            <a:pPr>
              <a:defRPr/>
            </a:pPr>
            <a:fld id="{D03A8853-3A30-459A-89E4-A9913397CB7B}" type="slidenum">
              <a:rPr lang="sv-SE" smtClean="0"/>
              <a:pPr>
                <a:defRPr/>
              </a:pPr>
              <a:t>6</a:t>
            </a:fld>
            <a:endParaRPr lang="sv-SE"/>
          </a:p>
        </p:txBody>
      </p:sp>
    </p:spTree>
    <p:extLst>
      <p:ext uri="{BB962C8B-B14F-4D97-AF65-F5344CB8AC3E}">
        <p14:creationId xmlns:p14="http://schemas.microsoft.com/office/powerpoint/2010/main" val="1710735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 Nyintroducerade läkemedel i Sverige. Tid från marknadsföringsgodkännande till första subventionsbeslut från TLV. Röd markering: Läkemedel som efter positivt subventionsbeslut får NT-rekommendation. Grön markering: Läkemedel som innan subventionsbeslut får NT-rekommendation (ej avvakta/vänta rekommendation).</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Alla nyintroducerade produkter som fått subventionsbeslut från TLV från 2012 och framåt samt där tid från godkännande till första beslut understeg 2000 dagar inkluderades. Bakgrund till begränsning till 2000 dagar är att det annars finns risk för observationsbias avseende tid; ju senare år för prioritering bland nyintroducerade läkemedel 2011-2016 ökar risk för lång tid till prioritering. Tid från marknadsföringsgodkännande till subventionsbeslut redovisas som </a:t>
            </a:r>
            <a:r>
              <a:rPr lang="sv-SE" sz="1200" kern="1200" dirty="0" err="1">
                <a:solidFill>
                  <a:schemeClr val="tx1"/>
                </a:solidFill>
                <a:effectLst/>
                <a:latin typeface="+mn-lt"/>
                <a:ea typeface="+mn-ea"/>
                <a:cs typeface="+mn-cs"/>
              </a:rPr>
              <a:t>boxplot</a:t>
            </a:r>
            <a:r>
              <a:rPr lang="sv-SE" sz="1200" kern="1200" dirty="0">
                <a:solidFill>
                  <a:schemeClr val="tx1"/>
                </a:solidFill>
                <a:effectLst/>
                <a:latin typeface="+mn-lt"/>
                <a:ea typeface="+mn-ea"/>
                <a:cs typeface="+mn-cs"/>
              </a:rPr>
              <a:t> och enskilda preparat uppdelat på år för första beslut från TLV. Antal enskilda produkter per år anges.</a:t>
            </a:r>
          </a:p>
          <a:p>
            <a:r>
              <a:rPr lang="sv-SE" sz="1200" kern="1200" dirty="0">
                <a:solidFill>
                  <a:schemeClr val="tx1"/>
                </a:solidFill>
                <a:effectLst/>
                <a:latin typeface="+mn-lt"/>
                <a:ea typeface="+mn-ea"/>
                <a:cs typeface="+mn-cs"/>
              </a:rPr>
              <a:t>Felkällor: Det är inte möjligt att särskilja tiden till dess att företaget ansöker till TLV från myndighetens handläggningstid. Handläggningstiden innehåller även s.k. </a:t>
            </a:r>
            <a:r>
              <a:rPr lang="sv-SE" sz="1200" kern="1200" dirty="0" err="1">
                <a:solidFill>
                  <a:schemeClr val="tx1"/>
                </a:solidFill>
                <a:effectLst/>
                <a:latin typeface="+mn-lt"/>
                <a:ea typeface="+mn-ea"/>
                <a:cs typeface="+mn-cs"/>
              </a:rPr>
              <a:t>clock</a:t>
            </a:r>
            <a:r>
              <a:rPr lang="sv-SE" sz="1200" kern="1200" dirty="0">
                <a:solidFill>
                  <a:schemeClr val="tx1"/>
                </a:solidFill>
                <a:effectLst/>
                <a:latin typeface="+mn-lt"/>
                <a:ea typeface="+mn-ea"/>
                <a:cs typeface="+mn-cs"/>
              </a:rPr>
              <a:t>-stop och kan därför inte jämföras med den lagstadgade handläggningstiden på max 180 dagar. Analysen tar inte hänsyn till att vissa ansökningar till TLV dras tillbaka av företag i det fall TLV:s initiala bedömning är att ansökan ska avslås.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sv-SE" dirty="0"/>
          </a:p>
        </p:txBody>
      </p:sp>
      <p:sp>
        <p:nvSpPr>
          <p:cNvPr id="4" name="Platshållare för bildnummer 3"/>
          <p:cNvSpPr>
            <a:spLocks noGrp="1"/>
          </p:cNvSpPr>
          <p:nvPr>
            <p:ph type="sldNum" sz="quarter" idx="10"/>
          </p:nvPr>
        </p:nvSpPr>
        <p:spPr/>
        <p:txBody>
          <a:bodyPr/>
          <a:lstStyle/>
          <a:p>
            <a:pPr>
              <a:defRPr/>
            </a:pPr>
            <a:fld id="{D03A8853-3A30-459A-89E4-A9913397CB7B}" type="slidenum">
              <a:rPr lang="sv-SE" smtClean="0"/>
              <a:pPr>
                <a:defRPr/>
              </a:pPr>
              <a:t>7</a:t>
            </a:fld>
            <a:endParaRPr lang="sv-SE"/>
          </a:p>
        </p:txBody>
      </p:sp>
    </p:spTree>
    <p:extLst>
      <p:ext uri="{BB962C8B-B14F-4D97-AF65-F5344CB8AC3E}">
        <p14:creationId xmlns:p14="http://schemas.microsoft.com/office/powerpoint/2010/main" val="3667242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sv-SE" sz="1200" kern="1200" dirty="0">
                <a:solidFill>
                  <a:schemeClr val="tx1"/>
                </a:solidFill>
                <a:effectLst/>
                <a:latin typeface="+mn-lt"/>
                <a:ea typeface="+mn-ea"/>
                <a:cs typeface="+mn-cs"/>
              </a:rPr>
              <a:t>Nyintroducerade läkemedel i Sverige. Tid från marknadsföringsgodkännande till första prioriteringsbeslut från NT-rådet. Rekommendationer för redan subventionerade läkemedel samt avvakta-rekommendationer inte inkluderade. Röd markering: Läkemedel som också fått TLV beslut.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Alla nyintroducerade produkter som fått prioriteringsbeslut från NT-rådet från 2012 och framåt där tiden från godkännande till första beslut understeg 2000 dagar inkluderades. Läkemedel som fått positivt subventionsbeslut innan NT-rekommendation inkluderas inte i analysen. Rekommendationer av typen ’vänta/avvakta’ inkluderas inte i analysen. Tid från marknadsföringsgodkännande till subventionsbeslut redovisas som </a:t>
            </a:r>
            <a:r>
              <a:rPr lang="sv-SE" sz="1200" kern="1200" dirty="0" err="1">
                <a:solidFill>
                  <a:schemeClr val="tx1"/>
                </a:solidFill>
                <a:effectLst/>
                <a:latin typeface="+mn-lt"/>
                <a:ea typeface="+mn-ea"/>
                <a:cs typeface="+mn-cs"/>
              </a:rPr>
              <a:t>boxplot</a:t>
            </a:r>
            <a:r>
              <a:rPr lang="sv-SE" sz="1200" kern="1200" dirty="0">
                <a:solidFill>
                  <a:schemeClr val="tx1"/>
                </a:solidFill>
                <a:effectLst/>
                <a:latin typeface="+mn-lt"/>
                <a:ea typeface="+mn-ea"/>
                <a:cs typeface="+mn-cs"/>
              </a:rPr>
              <a:t> och enskilda preparat uppdelat på år för första rekommendation från NT-rådet. Antal enskilda produkter per år anges.</a:t>
            </a:r>
          </a:p>
          <a:p>
            <a:r>
              <a:rPr lang="sv-SE" sz="1200" kern="1200" dirty="0">
                <a:solidFill>
                  <a:schemeClr val="tx1"/>
                </a:solidFill>
                <a:effectLst/>
                <a:latin typeface="+mn-lt"/>
                <a:ea typeface="+mn-ea"/>
                <a:cs typeface="+mn-cs"/>
              </a:rPr>
              <a:t>Felkällor: Analysen tar inte hänsyn till att NT-rådet (och underlag från TLV) utvärderar flera av läkemedlen upprepade gånger då nya indikationer tillkommer.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sv-SE" dirty="0"/>
          </a:p>
        </p:txBody>
      </p:sp>
      <p:sp>
        <p:nvSpPr>
          <p:cNvPr id="4" name="Platshållare för bildnummer 3"/>
          <p:cNvSpPr>
            <a:spLocks noGrp="1"/>
          </p:cNvSpPr>
          <p:nvPr>
            <p:ph type="sldNum" sz="quarter" idx="10"/>
          </p:nvPr>
        </p:nvSpPr>
        <p:spPr/>
        <p:txBody>
          <a:bodyPr/>
          <a:lstStyle/>
          <a:p>
            <a:pPr>
              <a:defRPr/>
            </a:pPr>
            <a:fld id="{D03A8853-3A30-459A-89E4-A9913397CB7B}" type="slidenum">
              <a:rPr lang="sv-SE" smtClean="0"/>
              <a:pPr>
                <a:defRPr/>
              </a:pPr>
              <a:t>8</a:t>
            </a:fld>
            <a:endParaRPr lang="sv-SE"/>
          </a:p>
        </p:txBody>
      </p:sp>
    </p:spTree>
    <p:extLst>
      <p:ext uri="{BB962C8B-B14F-4D97-AF65-F5344CB8AC3E}">
        <p14:creationId xmlns:p14="http://schemas.microsoft.com/office/powerpoint/2010/main" val="1857993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Nyintroducerade läkemedel mot cancer. Tid från första användning i Sverige till etablerad användning i enskilda sjukvårdsregioner. Endast första läkemedlet i varje klass inkluderad. Endast läkemedel som etablerats i alla regioner, som inte är särläkemedel och vars användningsområde bedöms vara jämnt fördelat i Sverige har inkluderats.</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Alla nyintroducerade, unika  läkemedel mot cancer som inte är särläkemedel inkluderades. De läkemedel som introducerats som andra eller tredje alternativ i en klass läkemedel exkluderades (t.ex. Xtandi). Endast läkemedel som uppnått etablerad användning i alla regioner inkluderades. Tid från första användning i Sverige till etablerad användning i enskilda regioner beräknades och inkluderades i figuren. Data redovisas som box-</a:t>
            </a:r>
            <a:r>
              <a:rPr lang="sv-SE" sz="1200" kern="1200" dirty="0" err="1">
                <a:solidFill>
                  <a:schemeClr val="tx1"/>
                </a:solidFill>
                <a:effectLst/>
                <a:latin typeface="+mn-lt"/>
                <a:ea typeface="+mn-ea"/>
                <a:cs typeface="+mn-cs"/>
              </a:rPr>
              <a:t>plot</a:t>
            </a:r>
            <a:r>
              <a:rPr lang="sv-SE" sz="1200" kern="1200" dirty="0">
                <a:solidFill>
                  <a:schemeClr val="tx1"/>
                </a:solidFill>
                <a:effectLst/>
                <a:latin typeface="+mn-lt"/>
                <a:ea typeface="+mn-ea"/>
                <a:cs typeface="+mn-cs"/>
              </a:rPr>
              <a:t> och som uppgifter om enskilda produkter.</a:t>
            </a:r>
          </a:p>
          <a:p>
            <a:r>
              <a:rPr lang="sv-SE" sz="1200" kern="1200" dirty="0">
                <a:solidFill>
                  <a:schemeClr val="tx1"/>
                </a:solidFill>
                <a:effectLst/>
                <a:latin typeface="+mn-lt"/>
                <a:ea typeface="+mn-ea"/>
                <a:cs typeface="+mn-cs"/>
              </a:rPr>
              <a:t>Felkällor: Metoden utgår från definitionen av etablerad användning enligt beskrivning ovan. I de fall produkten har låg användning kan det leda till stor påverkan av slump i när ett preparat uppnår etablerad användning.</a:t>
            </a:r>
          </a:p>
          <a:p>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pPr>
              <a:defRPr/>
            </a:pPr>
            <a:fld id="{D03A8853-3A30-459A-89E4-A9913397CB7B}" type="slidenum">
              <a:rPr lang="sv-SE" smtClean="0"/>
              <a:pPr>
                <a:defRPr/>
              </a:pPr>
              <a:t>9</a:t>
            </a:fld>
            <a:endParaRPr lang="sv-SE"/>
          </a:p>
        </p:txBody>
      </p:sp>
    </p:spTree>
    <p:extLst>
      <p:ext uri="{BB962C8B-B14F-4D97-AF65-F5344CB8AC3E}">
        <p14:creationId xmlns:p14="http://schemas.microsoft.com/office/powerpoint/2010/main" val="617603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effectLst/>
                <a:latin typeface="+mn-lt"/>
                <a:ea typeface="+mn-ea"/>
                <a:cs typeface="+mn-cs"/>
              </a:rPr>
              <a:t>Nyintroducerade, unika läkemedel. Tid från etablerad användning i första sjukvårdsregion till etablerad användning i alla regioner samt tid mellan första försäljning i Sverige till första nationella prioritering (ej avvakta-rekommendationer från NT inkluderade). Endast läkemedel som etablerats i alla regioner, som inte är särläkemedel, smittskyddsläkemedel, vaccin eller p-piller och vars användningsområde bedöms vara jämnt fördelat i Sverige är inkluderade. Blå rektangel indikerar etablerad användning i alla regioner samt nationell prioritering inom ett år. Färgmarkering indikerar introduktionsår för enskilt läkemedel. Figuren har flera felkällor, bland annat observationsbias avseende tid från introduktion. Figuren ska framförallt ses som en principbild för vad som kan anses vara ordnat införande av ett läkemedel, samt vilka läkemedel som då kan sägas ha introducerats på ett geografiskt ordnat sätt.</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Endast läkemedel som etablerats i alla regioner, som inte är särläkemedel, som inte kan klassas som smittskyddsläkemedel, vaccin eller p-piller och vars användningsområde bedöms vara jämnt fördelat i Sverige är inkluderade. Tid från etablerad användning första region till alla regioner anges i y-axeln. Tid från första användning i Sverige till första nationella prioritering anges på x-axeln. NT-rekommendationer av typen avvakta inkluderas inte som rekommendation.</a:t>
            </a:r>
          </a:p>
          <a:p>
            <a:r>
              <a:rPr lang="sv-SE" sz="1200" kern="1200" dirty="0">
                <a:solidFill>
                  <a:schemeClr val="tx1"/>
                </a:solidFill>
                <a:effectLst/>
                <a:latin typeface="+mn-lt"/>
                <a:ea typeface="+mn-ea"/>
                <a:cs typeface="+mn-cs"/>
              </a:rPr>
              <a:t>Färgmarkering anger år för introduktion i Sverige. Regression är linjär regression av alla ingående punkter.</a:t>
            </a:r>
          </a:p>
          <a:p>
            <a:r>
              <a:rPr lang="sv-SE" sz="1200" kern="1200" dirty="0">
                <a:solidFill>
                  <a:schemeClr val="tx1"/>
                </a:solidFill>
                <a:effectLst/>
                <a:latin typeface="+mn-lt"/>
                <a:ea typeface="+mn-ea"/>
                <a:cs typeface="+mn-cs"/>
              </a:rPr>
              <a:t>Felkällor: se figur 3 angående definition av etablerad användning. Data för de preparat som introducerats under år 2015 och 2016 anges också i figuren. Läkemedel som introducerats under dessa perioder och vars tid till etablerad användning blir längre än ett till två år finns ännu inte tillgängliga för analys.</a:t>
            </a:r>
          </a:p>
          <a:p>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pPr>
              <a:defRPr/>
            </a:pPr>
            <a:fld id="{D03A8853-3A30-459A-89E4-A9913397CB7B}" type="slidenum">
              <a:rPr lang="sv-SE" smtClean="0"/>
              <a:pPr>
                <a:defRPr/>
              </a:pPr>
              <a:t>10</a:t>
            </a:fld>
            <a:endParaRPr lang="sv-SE"/>
          </a:p>
        </p:txBody>
      </p:sp>
    </p:spTree>
    <p:extLst>
      <p:ext uri="{BB962C8B-B14F-4D97-AF65-F5344CB8AC3E}">
        <p14:creationId xmlns:p14="http://schemas.microsoft.com/office/powerpoint/2010/main" val="2936578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sz="1200" kern="1200" dirty="0">
                <a:solidFill>
                  <a:schemeClr val="tx1"/>
                </a:solidFill>
                <a:effectLst/>
                <a:latin typeface="+mn-lt"/>
                <a:ea typeface="+mn-ea"/>
                <a:cs typeface="+mn-cs"/>
              </a:rPr>
              <a:t>Nyintroducerade, unika läkemedel. Sammanräknad resursåtgång för olika terapiområden (AUP per invånare) i enskilda sjukvårdsregioner relativt riksgenomsnittet. Årtalet anger år för introduktion för första läkemedel som inkluderats i gruppen. Endast läkemedel som inte är särläkemedel, smittskyddsläkemedel, vaccin eller p-piller och vars användningsområde bedöms vara jämnt fördelat i Sverige är inkluderade. Figuren har flera felkällor, bland annat kan den beräknade resursåtgången påverkas av mindre variationer i pris för enskilda rekvisitionsläkemedel mellan landsting.</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Endast unika nyintroducerade läkemedel som inte är särläkemedel, vaccin eller p-piller och vars användningsområde bedöms vara jämnt fördelat i Sverige är inkluderade. Läkemedel delas upp i terapigrupper baserat på deras indikation. Total försäljning (AUP) för terapigruppen under år 2016 beräknas för riket och enskilda regioner och delas med invånarantalet. Kvoten mellan användning i region och riket beräknas.</a:t>
            </a:r>
          </a:p>
          <a:p>
            <a:r>
              <a:rPr lang="sv-SE" sz="1200" kern="1200" dirty="0">
                <a:solidFill>
                  <a:schemeClr val="tx1"/>
                </a:solidFill>
                <a:effectLst/>
                <a:latin typeface="+mn-lt"/>
                <a:ea typeface="+mn-ea"/>
                <a:cs typeface="+mn-cs"/>
              </a:rPr>
              <a:t>Felkällor: Uppdelningen av läkemedel i terapigrupper leder till en generalisering och förenkling. Den beräknade resursåtgången kan påverkas av mindre variation i pris för enskilda rekvisitionsläkemedel mellan landsting.</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dirty="0"/>
          </a:p>
        </p:txBody>
      </p:sp>
      <p:sp>
        <p:nvSpPr>
          <p:cNvPr id="4" name="Platshållare för bildnummer 3"/>
          <p:cNvSpPr>
            <a:spLocks noGrp="1"/>
          </p:cNvSpPr>
          <p:nvPr>
            <p:ph type="sldNum" sz="quarter" idx="10"/>
          </p:nvPr>
        </p:nvSpPr>
        <p:spPr/>
        <p:txBody>
          <a:bodyPr/>
          <a:lstStyle/>
          <a:p>
            <a:pPr>
              <a:defRPr/>
            </a:pPr>
            <a:fld id="{D03A8853-3A30-459A-89E4-A9913397CB7B}" type="slidenum">
              <a:rPr lang="sv-SE" smtClean="0"/>
              <a:pPr>
                <a:defRPr/>
              </a:pPr>
              <a:t>11</a:t>
            </a:fld>
            <a:endParaRPr lang="sv-SE"/>
          </a:p>
        </p:txBody>
      </p:sp>
    </p:spTree>
    <p:extLst>
      <p:ext uri="{BB962C8B-B14F-4D97-AF65-F5344CB8AC3E}">
        <p14:creationId xmlns:p14="http://schemas.microsoft.com/office/powerpoint/2010/main" val="24055782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4" name="Rektangel 3"/>
          <p:cNvSpPr/>
          <p:nvPr/>
        </p:nvSpPr>
        <p:spPr>
          <a:xfrm>
            <a:off x="0" y="3644900"/>
            <a:ext cx="9144000" cy="3213100"/>
          </a:xfrm>
          <a:prstGeom prst="rect">
            <a:avLst/>
          </a:prstGeom>
          <a:solidFill>
            <a:srgbClr val="F0F0F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dirty="0"/>
          </a:p>
        </p:txBody>
      </p:sp>
      <p:grpSp>
        <p:nvGrpSpPr>
          <p:cNvPr id="5" name="Grupp 16"/>
          <p:cNvGrpSpPr>
            <a:grpSpLocks/>
          </p:cNvGrpSpPr>
          <p:nvPr/>
        </p:nvGrpSpPr>
        <p:grpSpPr bwMode="auto">
          <a:xfrm rot="10800000">
            <a:off x="-4763" y="1484313"/>
            <a:ext cx="406401" cy="765175"/>
            <a:chOff x="-249918" y="260647"/>
            <a:chExt cx="717462" cy="764148"/>
          </a:xfrm>
        </p:grpSpPr>
        <p:sp>
          <p:nvSpPr>
            <p:cNvPr id="6" name="Rektangel 5"/>
            <p:cNvSpPr/>
            <p:nvPr/>
          </p:nvSpPr>
          <p:spPr>
            <a:xfrm>
              <a:off x="-249918" y="262233"/>
              <a:ext cx="717462" cy="359878"/>
            </a:xfrm>
            <a:prstGeom prst="rect">
              <a:avLst/>
            </a:prstGeom>
            <a:solidFill>
              <a:srgbClr val="89B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7" name="Rektangel 6"/>
            <p:cNvSpPr/>
            <p:nvPr/>
          </p:nvSpPr>
          <p:spPr>
            <a:xfrm>
              <a:off x="-247115" y="666502"/>
              <a:ext cx="717460" cy="359879"/>
            </a:xfrm>
            <a:prstGeom prst="rect">
              <a:avLst/>
            </a:prstGeom>
            <a:solidFill>
              <a:srgbClr val="EFF5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grpSp>
      <p:pic>
        <p:nvPicPr>
          <p:cNvPr id="8" name="Bildobjekt 1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12088" y="6249988"/>
            <a:ext cx="90011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ubrik 1"/>
          <p:cNvSpPr>
            <a:spLocks noGrp="1"/>
          </p:cNvSpPr>
          <p:nvPr>
            <p:ph type="ctrTitle"/>
          </p:nvPr>
        </p:nvSpPr>
        <p:spPr>
          <a:xfrm>
            <a:off x="611560" y="536571"/>
            <a:ext cx="8096150" cy="1470025"/>
          </a:xfrm>
        </p:spPr>
        <p:txBody>
          <a:bodyPr/>
          <a:lstStyle>
            <a:lvl1pPr>
              <a:defRPr>
                <a:solidFill>
                  <a:schemeClr val="accent1">
                    <a:lumMod val="75000"/>
                  </a:schemeClr>
                </a:solidFill>
              </a:defRPr>
            </a:lvl1pPr>
          </a:lstStyle>
          <a:p>
            <a:r>
              <a:rPr lang="sv-SE" dirty="0"/>
              <a:t>Klicka här för att ändra format</a:t>
            </a:r>
          </a:p>
        </p:txBody>
      </p:sp>
      <p:sp>
        <p:nvSpPr>
          <p:cNvPr id="3" name="Underrubrik 2"/>
          <p:cNvSpPr>
            <a:spLocks noGrp="1"/>
          </p:cNvSpPr>
          <p:nvPr>
            <p:ph type="subTitle" idx="1"/>
          </p:nvPr>
        </p:nvSpPr>
        <p:spPr>
          <a:xfrm>
            <a:off x="611560" y="4005064"/>
            <a:ext cx="8100800" cy="17526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p:txBody>
      </p:sp>
      <p:sp>
        <p:nvSpPr>
          <p:cNvPr id="9" name="Platshållare för datum 3"/>
          <p:cNvSpPr>
            <a:spLocks noGrp="1"/>
          </p:cNvSpPr>
          <p:nvPr>
            <p:ph type="dt" sz="half" idx="10"/>
          </p:nvPr>
        </p:nvSpPr>
        <p:spPr/>
        <p:txBody>
          <a:bodyPr/>
          <a:lstStyle>
            <a:lvl1pPr>
              <a:defRPr/>
            </a:lvl1pPr>
          </a:lstStyle>
          <a:p>
            <a:pPr>
              <a:defRPr/>
            </a:pPr>
            <a:fld id="{FC9B719E-AC0A-416D-B777-0EB94C533DF4}" type="datetime1">
              <a:rPr lang="sv-SE"/>
              <a:pPr>
                <a:defRPr/>
              </a:pPr>
              <a:t>2017-02-10</a:t>
            </a:fld>
            <a:endParaRPr lang="sv-SE"/>
          </a:p>
        </p:txBody>
      </p:sp>
      <p:sp>
        <p:nvSpPr>
          <p:cNvPr id="10" name="Platshållare för sidfot 4"/>
          <p:cNvSpPr>
            <a:spLocks noGrp="1"/>
          </p:cNvSpPr>
          <p:nvPr>
            <p:ph type="ftr" sz="quarter" idx="11"/>
          </p:nvPr>
        </p:nvSpPr>
        <p:spPr/>
        <p:txBody>
          <a:bodyPr/>
          <a:lstStyle>
            <a:lvl1pPr>
              <a:defRPr/>
            </a:lvl1pPr>
          </a:lstStyle>
          <a:p>
            <a:pPr>
              <a:defRPr/>
            </a:pPr>
            <a:endParaRPr lang="sv-SE"/>
          </a:p>
        </p:txBody>
      </p:sp>
      <p:sp>
        <p:nvSpPr>
          <p:cNvPr id="11" name="Platshållare för bildnummer 5"/>
          <p:cNvSpPr>
            <a:spLocks noGrp="1"/>
          </p:cNvSpPr>
          <p:nvPr>
            <p:ph type="sldNum" sz="quarter" idx="12"/>
          </p:nvPr>
        </p:nvSpPr>
        <p:spPr/>
        <p:txBody>
          <a:bodyPr/>
          <a:lstStyle>
            <a:lvl1pPr algn="r">
              <a:defRPr sz="1200" smtClean="0">
                <a:solidFill>
                  <a:schemeClr val="tx1">
                    <a:tint val="75000"/>
                  </a:schemeClr>
                </a:solidFill>
              </a:defRPr>
            </a:lvl1pPr>
          </a:lstStyle>
          <a:p>
            <a:pPr>
              <a:defRPr/>
            </a:pPr>
            <a:fld id="{8508EE13-14DB-4ABD-960F-E169821EFB8F}" type="slidenum">
              <a:rPr lang="sv-SE"/>
              <a:pPr>
                <a:defRPr/>
              </a:pPr>
              <a:t>‹#›</a:t>
            </a:fld>
            <a:endParaRPr lang="sv-SE"/>
          </a:p>
        </p:txBody>
      </p:sp>
    </p:spTree>
    <p:extLst>
      <p:ext uri="{BB962C8B-B14F-4D97-AF65-F5344CB8AC3E}">
        <p14:creationId xmlns:p14="http://schemas.microsoft.com/office/powerpoint/2010/main" val="33109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39552" y="274638"/>
            <a:ext cx="8136904" cy="1143000"/>
          </a:xfrm>
        </p:spPr>
        <p:txBody>
          <a:bodyPr/>
          <a:lstStyle>
            <a:lvl1pPr>
              <a:defRPr>
                <a:solidFill>
                  <a:schemeClr val="accent1">
                    <a:lumMod val="75000"/>
                  </a:schemeClr>
                </a:solidFill>
              </a:defRPr>
            </a:lvl1pPr>
          </a:lstStyle>
          <a:p>
            <a:r>
              <a:rPr lang="sv-SE" dirty="0"/>
              <a:t>Klicka här för att ändra format</a:t>
            </a:r>
          </a:p>
        </p:txBody>
      </p:sp>
      <p:sp>
        <p:nvSpPr>
          <p:cNvPr id="3" name="Platshållare för innehåll 2"/>
          <p:cNvSpPr>
            <a:spLocks noGrp="1"/>
          </p:cNvSpPr>
          <p:nvPr>
            <p:ph idx="1"/>
          </p:nvPr>
        </p:nvSpPr>
        <p:spPr>
          <a:xfrm>
            <a:off x="539552" y="1600201"/>
            <a:ext cx="8136904" cy="4421088"/>
          </a:xfrm>
        </p:spPr>
        <p:txBody>
          <a:bodyPr/>
          <a:lstStyle>
            <a:lvl1pPr>
              <a:defRPr sz="2800"/>
            </a:lvl1pPr>
            <a:lvl2pPr>
              <a:defRPr sz="2400"/>
            </a:lvl2pPr>
            <a:lvl3pPr>
              <a:defRPr sz="2000"/>
            </a:lvl3pPr>
            <a:lvl4pPr>
              <a:defRPr sz="1600"/>
            </a:lvl4pPr>
            <a:lvl5pPr>
              <a:defRPr sz="160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lvl1pPr>
              <a:defRPr/>
            </a:lvl1pPr>
          </a:lstStyle>
          <a:p>
            <a:pPr>
              <a:defRPr/>
            </a:pPr>
            <a:fld id="{45E9E034-1216-4793-AB98-68E7D3A42A5B}" type="datetime1">
              <a:rPr lang="sv-SE"/>
              <a:pPr>
                <a:defRPr/>
              </a:pPr>
              <a:t>2017-02-10</a:t>
            </a:fld>
            <a:endParaRPr lang="sv-SE"/>
          </a:p>
        </p:txBody>
      </p:sp>
      <p:sp>
        <p:nvSpPr>
          <p:cNvPr id="5" name="Platshållare för sidfot 4"/>
          <p:cNvSpPr>
            <a:spLocks noGrp="1"/>
          </p:cNvSpPr>
          <p:nvPr>
            <p:ph type="ftr" sz="quarter" idx="11"/>
          </p:nvPr>
        </p:nvSpPr>
        <p:spPr/>
        <p:txBody>
          <a:bodyPr/>
          <a:lstStyle>
            <a:lvl1pPr>
              <a:defRPr/>
            </a:lvl1pPr>
          </a:lstStyle>
          <a:p>
            <a:pPr>
              <a:defRPr/>
            </a:pPr>
            <a:endParaRPr lang="sv-SE"/>
          </a:p>
        </p:txBody>
      </p:sp>
      <p:sp>
        <p:nvSpPr>
          <p:cNvPr id="6" name="Platshållare för bildnummer 5"/>
          <p:cNvSpPr>
            <a:spLocks noGrp="1"/>
          </p:cNvSpPr>
          <p:nvPr>
            <p:ph type="sldNum" sz="quarter" idx="12"/>
          </p:nvPr>
        </p:nvSpPr>
        <p:spPr/>
        <p:txBody>
          <a:bodyPr/>
          <a:lstStyle>
            <a:lvl1pPr>
              <a:defRPr/>
            </a:lvl1pPr>
          </a:lstStyle>
          <a:p>
            <a:pPr>
              <a:defRPr/>
            </a:pPr>
            <a:fld id="{C94703B0-EEAB-4900-B39B-7C57E243DE1E}" type="slidenum">
              <a:rPr lang="sv-SE"/>
              <a:pPr>
                <a:defRPr/>
              </a:pPr>
              <a:t>‹#›</a:t>
            </a:fld>
            <a:endParaRPr lang="sv-SE"/>
          </a:p>
        </p:txBody>
      </p:sp>
    </p:spTree>
    <p:extLst>
      <p:ext uri="{BB962C8B-B14F-4D97-AF65-F5344CB8AC3E}">
        <p14:creationId xmlns:p14="http://schemas.microsoft.com/office/powerpoint/2010/main" val="3939087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solidFill>
                  <a:schemeClr val="accent1">
                    <a:lumMod val="75000"/>
                  </a:schemeClr>
                </a:solidFill>
              </a:defRPr>
            </a:lvl1pPr>
          </a:lstStyle>
          <a:p>
            <a:r>
              <a:rPr lang="sv-SE" dirty="0"/>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3"/>
          <p:cNvSpPr>
            <a:spLocks noGrp="1"/>
          </p:cNvSpPr>
          <p:nvPr>
            <p:ph type="dt" sz="half" idx="10"/>
          </p:nvPr>
        </p:nvSpPr>
        <p:spPr/>
        <p:txBody>
          <a:bodyPr/>
          <a:lstStyle>
            <a:lvl1pPr>
              <a:defRPr/>
            </a:lvl1pPr>
          </a:lstStyle>
          <a:p>
            <a:pPr>
              <a:defRPr/>
            </a:pPr>
            <a:fld id="{25E59B50-10A9-49A8-9AF7-3628B1359855}" type="datetime1">
              <a:rPr lang="sv-SE"/>
              <a:pPr>
                <a:defRPr/>
              </a:pPr>
              <a:t>2017-02-10</a:t>
            </a:fld>
            <a:endParaRPr lang="sv-SE"/>
          </a:p>
        </p:txBody>
      </p:sp>
      <p:sp>
        <p:nvSpPr>
          <p:cNvPr id="6" name="Platshållare för sidfot 4"/>
          <p:cNvSpPr>
            <a:spLocks noGrp="1"/>
          </p:cNvSpPr>
          <p:nvPr>
            <p:ph type="ftr" sz="quarter" idx="11"/>
          </p:nvPr>
        </p:nvSpPr>
        <p:spPr/>
        <p:txBody>
          <a:bodyPr/>
          <a:lstStyle>
            <a:lvl1pPr>
              <a:defRPr/>
            </a:lvl1pPr>
          </a:lstStyle>
          <a:p>
            <a:pPr>
              <a:defRPr/>
            </a:pPr>
            <a:endParaRPr lang="sv-SE"/>
          </a:p>
        </p:txBody>
      </p:sp>
      <p:sp>
        <p:nvSpPr>
          <p:cNvPr id="7" name="Platshållare för bildnummer 5"/>
          <p:cNvSpPr>
            <a:spLocks noGrp="1"/>
          </p:cNvSpPr>
          <p:nvPr>
            <p:ph type="sldNum" sz="quarter" idx="12"/>
          </p:nvPr>
        </p:nvSpPr>
        <p:spPr/>
        <p:txBody>
          <a:bodyPr/>
          <a:lstStyle>
            <a:lvl1pPr>
              <a:defRPr/>
            </a:lvl1pPr>
          </a:lstStyle>
          <a:p>
            <a:pPr>
              <a:defRPr/>
            </a:pPr>
            <a:fld id="{1C227032-EA06-4D0C-86E0-30760EF322F0}" type="slidenum">
              <a:rPr lang="sv-SE"/>
              <a:pPr>
                <a:defRPr/>
              </a:pPr>
              <a:t>‹#›</a:t>
            </a:fld>
            <a:endParaRPr lang="sv-SE"/>
          </a:p>
        </p:txBody>
      </p:sp>
    </p:spTree>
    <p:extLst>
      <p:ext uri="{BB962C8B-B14F-4D97-AF65-F5344CB8AC3E}">
        <p14:creationId xmlns:p14="http://schemas.microsoft.com/office/powerpoint/2010/main" val="3759401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solidFill>
                  <a:schemeClr val="accent1">
                    <a:lumMod val="75000"/>
                  </a:schemeClr>
                </a:solidFill>
              </a:defRPr>
            </a:lvl1pPr>
          </a:lstStyle>
          <a:p>
            <a:r>
              <a:rPr lang="sv-SE" dirty="0"/>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3"/>
          <p:cNvSpPr>
            <a:spLocks noGrp="1"/>
          </p:cNvSpPr>
          <p:nvPr>
            <p:ph type="dt" sz="half" idx="10"/>
          </p:nvPr>
        </p:nvSpPr>
        <p:spPr/>
        <p:txBody>
          <a:bodyPr/>
          <a:lstStyle>
            <a:lvl1pPr>
              <a:defRPr/>
            </a:lvl1pPr>
          </a:lstStyle>
          <a:p>
            <a:pPr>
              <a:defRPr/>
            </a:pPr>
            <a:fld id="{7C5BF715-E75E-429A-B3F7-8224B824FD10}" type="datetime1">
              <a:rPr lang="sv-SE"/>
              <a:pPr>
                <a:defRPr/>
              </a:pPr>
              <a:t>2017-02-10</a:t>
            </a:fld>
            <a:endParaRPr lang="sv-SE"/>
          </a:p>
        </p:txBody>
      </p:sp>
      <p:sp>
        <p:nvSpPr>
          <p:cNvPr id="8" name="Platshållare för sidfot 4"/>
          <p:cNvSpPr>
            <a:spLocks noGrp="1"/>
          </p:cNvSpPr>
          <p:nvPr>
            <p:ph type="ftr" sz="quarter" idx="11"/>
          </p:nvPr>
        </p:nvSpPr>
        <p:spPr/>
        <p:txBody>
          <a:bodyPr/>
          <a:lstStyle>
            <a:lvl1pPr>
              <a:defRPr/>
            </a:lvl1pPr>
          </a:lstStyle>
          <a:p>
            <a:pPr>
              <a:defRPr/>
            </a:pPr>
            <a:endParaRPr lang="sv-SE"/>
          </a:p>
        </p:txBody>
      </p:sp>
      <p:sp>
        <p:nvSpPr>
          <p:cNvPr id="9" name="Platshållare för bildnummer 5"/>
          <p:cNvSpPr>
            <a:spLocks noGrp="1"/>
          </p:cNvSpPr>
          <p:nvPr>
            <p:ph type="sldNum" sz="quarter" idx="12"/>
          </p:nvPr>
        </p:nvSpPr>
        <p:spPr/>
        <p:txBody>
          <a:bodyPr/>
          <a:lstStyle>
            <a:lvl1pPr>
              <a:defRPr/>
            </a:lvl1pPr>
          </a:lstStyle>
          <a:p>
            <a:pPr>
              <a:defRPr/>
            </a:pPr>
            <a:fld id="{5CE0EA56-535A-44A1-B705-1C580F246884}" type="slidenum">
              <a:rPr lang="sv-SE"/>
              <a:pPr>
                <a:defRPr/>
              </a:pPr>
              <a:t>‹#›</a:t>
            </a:fld>
            <a:endParaRPr lang="sv-SE"/>
          </a:p>
        </p:txBody>
      </p:sp>
    </p:spTree>
    <p:extLst>
      <p:ext uri="{BB962C8B-B14F-4D97-AF65-F5344CB8AC3E}">
        <p14:creationId xmlns:p14="http://schemas.microsoft.com/office/powerpoint/2010/main" val="1178104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solidFill>
                  <a:schemeClr val="accent1">
                    <a:lumMod val="75000"/>
                  </a:schemeClr>
                </a:solidFill>
              </a:defRPr>
            </a:lvl1pPr>
          </a:lstStyle>
          <a:p>
            <a:r>
              <a:rPr lang="sv-SE" dirty="0"/>
              <a:t>Klicka här för att ändra format</a:t>
            </a:r>
          </a:p>
        </p:txBody>
      </p:sp>
      <p:sp>
        <p:nvSpPr>
          <p:cNvPr id="3" name="Platshållare för datum 3"/>
          <p:cNvSpPr>
            <a:spLocks noGrp="1"/>
          </p:cNvSpPr>
          <p:nvPr>
            <p:ph type="dt" sz="half" idx="10"/>
          </p:nvPr>
        </p:nvSpPr>
        <p:spPr/>
        <p:txBody>
          <a:bodyPr/>
          <a:lstStyle>
            <a:lvl1pPr>
              <a:defRPr/>
            </a:lvl1pPr>
          </a:lstStyle>
          <a:p>
            <a:pPr>
              <a:defRPr/>
            </a:pPr>
            <a:fld id="{C35F2FD5-9487-4C2E-A117-9991BE547D28}" type="datetime1">
              <a:rPr lang="sv-SE"/>
              <a:pPr>
                <a:defRPr/>
              </a:pPr>
              <a:t>2017-02-10</a:t>
            </a:fld>
            <a:endParaRPr lang="sv-SE"/>
          </a:p>
        </p:txBody>
      </p:sp>
      <p:sp>
        <p:nvSpPr>
          <p:cNvPr id="4" name="Platshållare för sidfot 4"/>
          <p:cNvSpPr>
            <a:spLocks noGrp="1"/>
          </p:cNvSpPr>
          <p:nvPr>
            <p:ph type="ftr" sz="quarter" idx="11"/>
          </p:nvPr>
        </p:nvSpPr>
        <p:spPr/>
        <p:txBody>
          <a:bodyPr/>
          <a:lstStyle>
            <a:lvl1pPr>
              <a:defRPr/>
            </a:lvl1pPr>
          </a:lstStyle>
          <a:p>
            <a:pPr>
              <a:defRPr/>
            </a:pPr>
            <a:endParaRPr lang="sv-SE"/>
          </a:p>
        </p:txBody>
      </p:sp>
      <p:sp>
        <p:nvSpPr>
          <p:cNvPr id="5" name="Platshållare för bildnummer 5"/>
          <p:cNvSpPr>
            <a:spLocks noGrp="1"/>
          </p:cNvSpPr>
          <p:nvPr>
            <p:ph type="sldNum" sz="quarter" idx="12"/>
          </p:nvPr>
        </p:nvSpPr>
        <p:spPr/>
        <p:txBody>
          <a:bodyPr/>
          <a:lstStyle>
            <a:lvl1pPr>
              <a:defRPr/>
            </a:lvl1pPr>
          </a:lstStyle>
          <a:p>
            <a:pPr>
              <a:defRPr/>
            </a:pPr>
            <a:fld id="{4056022F-2978-4F47-ACEB-646B132A991B}" type="slidenum">
              <a:rPr lang="sv-SE"/>
              <a:pPr>
                <a:defRPr/>
              </a:pPr>
              <a:t>‹#›</a:t>
            </a:fld>
            <a:endParaRPr lang="sv-SE"/>
          </a:p>
        </p:txBody>
      </p:sp>
    </p:spTree>
    <p:extLst>
      <p:ext uri="{BB962C8B-B14F-4D97-AF65-F5344CB8AC3E}">
        <p14:creationId xmlns:p14="http://schemas.microsoft.com/office/powerpoint/2010/main" val="2432182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p:cNvSpPr>
            <a:spLocks noGrp="1"/>
          </p:cNvSpPr>
          <p:nvPr>
            <p:ph type="dt" sz="half" idx="10"/>
          </p:nvPr>
        </p:nvSpPr>
        <p:spPr/>
        <p:txBody>
          <a:bodyPr/>
          <a:lstStyle>
            <a:lvl1pPr>
              <a:defRPr/>
            </a:lvl1pPr>
          </a:lstStyle>
          <a:p>
            <a:pPr>
              <a:defRPr/>
            </a:pPr>
            <a:fld id="{76E58828-B25D-4C5E-9199-B78235193C02}" type="datetime1">
              <a:rPr lang="sv-SE"/>
              <a:pPr>
                <a:defRPr/>
              </a:pPr>
              <a:t>2017-02-10</a:t>
            </a:fld>
            <a:endParaRPr lang="sv-SE"/>
          </a:p>
        </p:txBody>
      </p:sp>
      <p:sp>
        <p:nvSpPr>
          <p:cNvPr id="3" name="Platshållare för sidfot 4"/>
          <p:cNvSpPr>
            <a:spLocks noGrp="1"/>
          </p:cNvSpPr>
          <p:nvPr>
            <p:ph type="ftr" sz="quarter" idx="11"/>
          </p:nvPr>
        </p:nvSpPr>
        <p:spPr/>
        <p:txBody>
          <a:bodyPr/>
          <a:lstStyle>
            <a:lvl1pPr>
              <a:defRPr/>
            </a:lvl1pPr>
          </a:lstStyle>
          <a:p>
            <a:pPr>
              <a:defRPr/>
            </a:pPr>
            <a:endParaRPr lang="sv-SE"/>
          </a:p>
        </p:txBody>
      </p:sp>
      <p:sp>
        <p:nvSpPr>
          <p:cNvPr id="4" name="Platshållare för bildnummer 5"/>
          <p:cNvSpPr>
            <a:spLocks noGrp="1"/>
          </p:cNvSpPr>
          <p:nvPr>
            <p:ph type="sldNum" sz="quarter" idx="12"/>
          </p:nvPr>
        </p:nvSpPr>
        <p:spPr/>
        <p:txBody>
          <a:bodyPr/>
          <a:lstStyle>
            <a:lvl1pPr>
              <a:defRPr/>
            </a:lvl1pPr>
          </a:lstStyle>
          <a:p>
            <a:pPr>
              <a:defRPr/>
            </a:pPr>
            <a:fld id="{D3F10BB7-5F6E-42DC-8081-668B29CEF0D5}" type="slidenum">
              <a:rPr lang="sv-SE"/>
              <a:pPr>
                <a:defRPr/>
              </a:pPr>
              <a:t>‹#›</a:t>
            </a:fld>
            <a:endParaRPr lang="sv-SE"/>
          </a:p>
        </p:txBody>
      </p:sp>
    </p:spTree>
    <p:extLst>
      <p:ext uri="{BB962C8B-B14F-4D97-AF65-F5344CB8AC3E}">
        <p14:creationId xmlns:p14="http://schemas.microsoft.com/office/powerpoint/2010/main" val="936680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Rektangel 12"/>
          <p:cNvSpPr/>
          <p:nvPr/>
        </p:nvSpPr>
        <p:spPr>
          <a:xfrm>
            <a:off x="0" y="6232525"/>
            <a:ext cx="9158288" cy="644525"/>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14" name="Rektangel 13"/>
          <p:cNvSpPr/>
          <p:nvPr/>
        </p:nvSpPr>
        <p:spPr>
          <a:xfrm>
            <a:off x="-14288" y="6092825"/>
            <a:ext cx="9158288" cy="144463"/>
          </a:xfrm>
          <a:prstGeom prst="rect">
            <a:avLst/>
          </a:prstGeom>
          <a:solidFill>
            <a:srgbClr val="89B3D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1028" name="Platshållare för rubrik 1"/>
          <p:cNvSpPr>
            <a:spLocks noGrp="1"/>
          </p:cNvSpPr>
          <p:nvPr>
            <p:ph type="title"/>
          </p:nvPr>
        </p:nvSpPr>
        <p:spPr bwMode="auto">
          <a:xfrm>
            <a:off x="539750" y="274638"/>
            <a:ext cx="8147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t>Klicka här för att ändra format</a:t>
            </a:r>
          </a:p>
        </p:txBody>
      </p:sp>
      <p:sp>
        <p:nvSpPr>
          <p:cNvPr id="1029" name="Platshållare för text 2"/>
          <p:cNvSpPr>
            <a:spLocks noGrp="1"/>
          </p:cNvSpPr>
          <p:nvPr>
            <p:ph type="body" idx="1"/>
          </p:nvPr>
        </p:nvSpPr>
        <p:spPr bwMode="auto">
          <a:xfrm>
            <a:off x="539750" y="1600200"/>
            <a:ext cx="814705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C9AB4A4-8F19-43C4-BD8A-995FB994EEF9}" type="datetime1">
              <a:rPr lang="sv-SE"/>
              <a:pPr>
                <a:defRPr/>
              </a:pPr>
              <a:t>2017-02-10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sv-SE"/>
          </a:p>
        </p:txBody>
      </p:sp>
      <p:sp>
        <p:nvSpPr>
          <p:cNvPr id="6" name="Platshållare för bildnummer 5"/>
          <p:cNvSpPr>
            <a:spLocks noGrp="1"/>
          </p:cNvSpPr>
          <p:nvPr>
            <p:ph type="sldNum" sz="quarter" idx="4"/>
          </p:nvPr>
        </p:nvSpPr>
        <p:spPr>
          <a:xfrm>
            <a:off x="6553200" y="6356350"/>
            <a:ext cx="118745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D630F34D-AF82-4D80-8CEA-58C940BBFC16}" type="slidenum">
              <a:rPr lang="sv-SE"/>
              <a:pPr>
                <a:defRPr/>
              </a:pPr>
              <a:t>‹#›</a:t>
            </a:fld>
            <a:endParaRPr lang="sv-SE"/>
          </a:p>
        </p:txBody>
      </p:sp>
      <p:grpSp>
        <p:nvGrpSpPr>
          <p:cNvPr id="1033" name="Grupp 8"/>
          <p:cNvGrpSpPr>
            <a:grpSpLocks/>
          </p:cNvGrpSpPr>
          <p:nvPr/>
        </p:nvGrpSpPr>
        <p:grpSpPr bwMode="auto">
          <a:xfrm>
            <a:off x="-4763" y="269875"/>
            <a:ext cx="406401" cy="1168400"/>
            <a:chOff x="-249918" y="260647"/>
            <a:chExt cx="717462" cy="1168254"/>
          </a:xfrm>
        </p:grpSpPr>
        <p:sp>
          <p:nvSpPr>
            <p:cNvPr id="8" name="Rektangel 7"/>
            <p:cNvSpPr/>
            <p:nvPr/>
          </p:nvSpPr>
          <p:spPr>
            <a:xfrm>
              <a:off x="-249918" y="260647"/>
              <a:ext cx="717462" cy="360318"/>
            </a:xfrm>
            <a:prstGeom prst="rect">
              <a:avLst/>
            </a:prstGeom>
            <a:solidFill>
              <a:srgbClr val="89B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10" name="Rektangel 9"/>
            <p:cNvSpPr/>
            <p:nvPr/>
          </p:nvSpPr>
          <p:spPr>
            <a:xfrm>
              <a:off x="-249918" y="665409"/>
              <a:ext cx="717462" cy="358730"/>
            </a:xfrm>
            <a:prstGeom prst="rect">
              <a:avLst/>
            </a:prstGeom>
            <a:solidFill>
              <a:srgbClr val="EFF5F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sp>
          <p:nvSpPr>
            <p:cNvPr id="12" name="Rektangel 11"/>
            <p:cNvSpPr/>
            <p:nvPr/>
          </p:nvSpPr>
          <p:spPr>
            <a:xfrm>
              <a:off x="-249918" y="1068584"/>
              <a:ext cx="717462" cy="360317"/>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sv-SE"/>
            </a:p>
          </p:txBody>
        </p:sp>
      </p:grpSp>
      <p:pic>
        <p:nvPicPr>
          <p:cNvPr id="1034" name="Bildobjekt 14"/>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812088" y="6249988"/>
            <a:ext cx="90011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57" r:id="rId2"/>
    <p:sldLayoutId id="2147483658" r:id="rId3"/>
    <p:sldLayoutId id="2147483659" r:id="rId4"/>
    <p:sldLayoutId id="2147483660" r:id="rId5"/>
    <p:sldLayoutId id="2147483661" r:id="rId6"/>
  </p:sldLayoutIdLst>
  <p:hf sldNum="0" hdr="0" ftr="0"/>
  <p:txStyles>
    <p:titleStyle>
      <a:lvl1pPr algn="l" rtl="0" fontAlgn="base">
        <a:spcBef>
          <a:spcPct val="0"/>
        </a:spcBef>
        <a:spcAft>
          <a:spcPct val="0"/>
        </a:spcAft>
        <a:defRPr sz="4400" b="1" kern="1200">
          <a:solidFill>
            <a:srgbClr val="376092"/>
          </a:solidFill>
          <a:latin typeface="+mj-lt"/>
          <a:ea typeface="+mj-ea"/>
          <a:cs typeface="+mj-cs"/>
        </a:defRPr>
      </a:lvl1pPr>
      <a:lvl2pPr algn="l" rtl="0" fontAlgn="base">
        <a:spcBef>
          <a:spcPct val="0"/>
        </a:spcBef>
        <a:spcAft>
          <a:spcPct val="0"/>
        </a:spcAft>
        <a:defRPr sz="4400" b="1">
          <a:solidFill>
            <a:srgbClr val="376092"/>
          </a:solidFill>
          <a:latin typeface="Calibri" pitchFamily="34" charset="0"/>
        </a:defRPr>
      </a:lvl2pPr>
      <a:lvl3pPr algn="l" rtl="0" fontAlgn="base">
        <a:spcBef>
          <a:spcPct val="0"/>
        </a:spcBef>
        <a:spcAft>
          <a:spcPct val="0"/>
        </a:spcAft>
        <a:defRPr sz="4400" b="1">
          <a:solidFill>
            <a:srgbClr val="376092"/>
          </a:solidFill>
          <a:latin typeface="Calibri" pitchFamily="34" charset="0"/>
        </a:defRPr>
      </a:lvl3pPr>
      <a:lvl4pPr algn="l" rtl="0" fontAlgn="base">
        <a:spcBef>
          <a:spcPct val="0"/>
        </a:spcBef>
        <a:spcAft>
          <a:spcPct val="0"/>
        </a:spcAft>
        <a:defRPr sz="4400" b="1">
          <a:solidFill>
            <a:srgbClr val="376092"/>
          </a:solidFill>
          <a:latin typeface="Calibri" pitchFamily="34" charset="0"/>
        </a:defRPr>
      </a:lvl4pPr>
      <a:lvl5pPr algn="l" rtl="0" fontAlgn="base">
        <a:spcBef>
          <a:spcPct val="0"/>
        </a:spcBef>
        <a:spcAft>
          <a:spcPct val="0"/>
        </a:spcAft>
        <a:defRPr sz="4400" b="1">
          <a:solidFill>
            <a:srgbClr val="376092"/>
          </a:solidFill>
          <a:latin typeface="Calibri" pitchFamily="34" charset="0"/>
        </a:defRPr>
      </a:lvl5pPr>
      <a:lvl6pPr marL="457200" algn="l" rtl="0" fontAlgn="base">
        <a:spcBef>
          <a:spcPct val="0"/>
        </a:spcBef>
        <a:spcAft>
          <a:spcPct val="0"/>
        </a:spcAft>
        <a:defRPr sz="4400" b="1">
          <a:solidFill>
            <a:srgbClr val="376092"/>
          </a:solidFill>
          <a:latin typeface="Calibri" pitchFamily="34" charset="0"/>
        </a:defRPr>
      </a:lvl6pPr>
      <a:lvl7pPr marL="914400" algn="l" rtl="0" fontAlgn="base">
        <a:spcBef>
          <a:spcPct val="0"/>
        </a:spcBef>
        <a:spcAft>
          <a:spcPct val="0"/>
        </a:spcAft>
        <a:defRPr sz="4400" b="1">
          <a:solidFill>
            <a:srgbClr val="376092"/>
          </a:solidFill>
          <a:latin typeface="Calibri" pitchFamily="34" charset="0"/>
        </a:defRPr>
      </a:lvl7pPr>
      <a:lvl8pPr marL="1371600" algn="l" rtl="0" fontAlgn="base">
        <a:spcBef>
          <a:spcPct val="0"/>
        </a:spcBef>
        <a:spcAft>
          <a:spcPct val="0"/>
        </a:spcAft>
        <a:defRPr sz="4400" b="1">
          <a:solidFill>
            <a:srgbClr val="376092"/>
          </a:solidFill>
          <a:latin typeface="Calibri" pitchFamily="34" charset="0"/>
        </a:defRPr>
      </a:lvl8pPr>
      <a:lvl9pPr marL="1828800" algn="l" rtl="0" fontAlgn="base">
        <a:spcBef>
          <a:spcPct val="0"/>
        </a:spcBef>
        <a:spcAft>
          <a:spcPct val="0"/>
        </a:spcAft>
        <a:defRPr sz="4400" b="1">
          <a:solidFill>
            <a:srgbClr val="376092"/>
          </a:solidFill>
          <a:latin typeface="Calibri" pitchFamily="34" charset="0"/>
        </a:defRPr>
      </a:lvl9pPr>
    </p:titleStyle>
    <p:bodyStyle>
      <a:lvl1pPr marL="342900" indent="-342900" algn="l" rtl="0" fontAlgn="base">
        <a:spcBef>
          <a:spcPct val="20000"/>
        </a:spcBef>
        <a:spcAft>
          <a:spcPct val="0"/>
        </a:spcAft>
        <a:buClr>
          <a:srgbClr val="89B3D0"/>
        </a:buClr>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Clr>
          <a:srgbClr val="89B3D0"/>
        </a:buClr>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Clr>
          <a:srgbClr val="89B3D0"/>
        </a:buClr>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Clr>
          <a:srgbClr val="89B3D0"/>
        </a:buClr>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Clr>
          <a:srgbClr val="89B3D0"/>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Clr>
          <a:srgbClr val="0B76B9"/>
        </a:buClr>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quarter" idx="10"/>
          </p:nvPr>
        </p:nvSpPr>
        <p:spPr/>
        <p:txBody>
          <a:bodyPr/>
          <a:lstStyle/>
          <a:p>
            <a:pPr>
              <a:defRPr/>
            </a:pPr>
            <a:r>
              <a:rPr lang="sv-SE" dirty="0"/>
              <a:t>2017-02-02  </a:t>
            </a:r>
          </a:p>
        </p:txBody>
      </p:sp>
      <p:sp>
        <p:nvSpPr>
          <p:cNvPr id="5" name="Rubrik 6"/>
          <p:cNvSpPr>
            <a:spLocks noGrp="1"/>
          </p:cNvSpPr>
          <p:nvPr>
            <p:ph type="ctrTitle"/>
          </p:nvPr>
        </p:nvSpPr>
        <p:spPr>
          <a:xfrm>
            <a:off x="611188" y="536575"/>
            <a:ext cx="8096250" cy="1470025"/>
          </a:xfrm>
        </p:spPr>
        <p:txBody>
          <a:bodyPr/>
          <a:lstStyle/>
          <a:p>
            <a:r>
              <a:rPr lang="sv-SE" sz="3600" dirty="0"/>
              <a:t>Uppföljning av processerna för introduktion av nya läkemedel i Sverige</a:t>
            </a:r>
            <a:endParaRPr lang="en-GB" sz="3600" dirty="0"/>
          </a:p>
        </p:txBody>
      </p:sp>
      <p:sp>
        <p:nvSpPr>
          <p:cNvPr id="2" name="textruta 1"/>
          <p:cNvSpPr txBox="1"/>
          <p:nvPr/>
        </p:nvSpPr>
        <p:spPr>
          <a:xfrm>
            <a:off x="513949" y="3996809"/>
            <a:ext cx="4069292" cy="369332"/>
          </a:xfrm>
          <a:prstGeom prst="rect">
            <a:avLst/>
          </a:prstGeom>
          <a:noFill/>
        </p:spPr>
        <p:txBody>
          <a:bodyPr wrap="square" rtlCol="0">
            <a:spAutoFit/>
          </a:bodyPr>
          <a:lstStyle/>
          <a:p>
            <a:endParaRPr lang="sv-S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pPr>
              <a:defRPr/>
            </a:pPr>
            <a:r>
              <a:rPr lang="sv-SE" dirty="0"/>
              <a:t>2017-02-02</a:t>
            </a:r>
          </a:p>
        </p:txBody>
      </p:sp>
      <p:pic>
        <p:nvPicPr>
          <p:cNvPr id="5" name="Bildobjekt 4"/>
          <p:cNvPicPr>
            <a:picLocks noChangeAspect="1"/>
          </p:cNvPicPr>
          <p:nvPr/>
        </p:nvPicPr>
        <p:blipFill>
          <a:blip r:embed="rId3"/>
          <a:stretch>
            <a:fillRect/>
          </a:stretch>
        </p:blipFill>
        <p:spPr>
          <a:xfrm>
            <a:off x="1138666" y="188640"/>
            <a:ext cx="6866667" cy="5438095"/>
          </a:xfrm>
          <a:prstGeom prst="rect">
            <a:avLst/>
          </a:prstGeom>
        </p:spPr>
      </p:pic>
    </p:spTree>
    <p:extLst>
      <p:ext uri="{BB962C8B-B14F-4D97-AF65-F5344CB8AC3E}">
        <p14:creationId xmlns:p14="http://schemas.microsoft.com/office/powerpoint/2010/main" val="400641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pPr>
              <a:defRPr/>
            </a:pPr>
            <a:r>
              <a:rPr lang="sv-SE" dirty="0"/>
              <a:t>2017-02-02</a:t>
            </a:r>
          </a:p>
        </p:txBody>
      </p:sp>
      <p:pic>
        <p:nvPicPr>
          <p:cNvPr id="2" name="Bildobjekt 1"/>
          <p:cNvPicPr>
            <a:picLocks noChangeAspect="1"/>
          </p:cNvPicPr>
          <p:nvPr/>
        </p:nvPicPr>
        <p:blipFill>
          <a:blip r:embed="rId3"/>
          <a:stretch>
            <a:fillRect/>
          </a:stretch>
        </p:blipFill>
        <p:spPr>
          <a:xfrm>
            <a:off x="683568" y="980728"/>
            <a:ext cx="8140202" cy="4248472"/>
          </a:xfrm>
          <a:prstGeom prst="rect">
            <a:avLst/>
          </a:prstGeom>
        </p:spPr>
      </p:pic>
    </p:spTree>
    <p:extLst>
      <p:ext uri="{BB962C8B-B14F-4D97-AF65-F5344CB8AC3E}">
        <p14:creationId xmlns:p14="http://schemas.microsoft.com/office/powerpoint/2010/main" val="1796179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pPr>
              <a:defRPr/>
            </a:pPr>
            <a:r>
              <a:rPr lang="sv-SE" dirty="0"/>
              <a:t>2017-02-02</a:t>
            </a:r>
          </a:p>
        </p:txBody>
      </p:sp>
      <p:sp>
        <p:nvSpPr>
          <p:cNvPr id="5" name="textruta 4"/>
          <p:cNvSpPr txBox="1"/>
          <p:nvPr/>
        </p:nvSpPr>
        <p:spPr>
          <a:xfrm>
            <a:off x="708268" y="188640"/>
            <a:ext cx="8112204" cy="584775"/>
          </a:xfrm>
          <a:prstGeom prst="rect">
            <a:avLst/>
          </a:prstGeom>
          <a:noFill/>
        </p:spPr>
        <p:txBody>
          <a:bodyPr wrap="square" rtlCol="0">
            <a:spAutoFit/>
          </a:bodyPr>
          <a:lstStyle/>
          <a:p>
            <a:r>
              <a:rPr lang="sv-SE" sz="1600" dirty="0">
                <a:solidFill>
                  <a:schemeClr val="tx1"/>
                </a:solidFill>
              </a:rPr>
              <a:t>Försäljning (Euro/1000 </a:t>
            </a:r>
            <a:r>
              <a:rPr lang="sv-SE" sz="1600" dirty="0" err="1">
                <a:solidFill>
                  <a:schemeClr val="tx1"/>
                </a:solidFill>
              </a:rPr>
              <a:t>inv</a:t>
            </a:r>
            <a:r>
              <a:rPr lang="sv-SE" sz="1600" dirty="0">
                <a:solidFill>
                  <a:schemeClr val="tx1"/>
                </a:solidFill>
              </a:rPr>
              <a:t>) under 2016 av nyintroducerade (2014-2016) unika läkemedel mot cancer i Norden. Uppdelat på rekommendation för produkten från NT-rådet.</a:t>
            </a:r>
          </a:p>
        </p:txBody>
      </p:sp>
      <p:pic>
        <p:nvPicPr>
          <p:cNvPr id="6" name="Bildobjekt 5"/>
          <p:cNvPicPr>
            <a:picLocks noChangeAspect="1"/>
          </p:cNvPicPr>
          <p:nvPr/>
        </p:nvPicPr>
        <p:blipFill>
          <a:blip r:embed="rId3">
            <a:clrChange>
              <a:clrFrom>
                <a:srgbClr val="FFFFFF"/>
              </a:clrFrom>
              <a:clrTo>
                <a:srgbClr val="FFFFFF">
                  <a:alpha val="0"/>
                </a:srgbClr>
              </a:clrTo>
            </a:clrChange>
          </a:blip>
          <a:stretch>
            <a:fillRect/>
          </a:stretch>
        </p:blipFill>
        <p:spPr>
          <a:xfrm>
            <a:off x="1763688" y="1124744"/>
            <a:ext cx="5797998" cy="4420049"/>
          </a:xfrm>
          <a:prstGeom prst="rect">
            <a:avLst/>
          </a:prstGeom>
        </p:spPr>
      </p:pic>
    </p:spTree>
    <p:extLst>
      <p:ext uri="{BB962C8B-B14F-4D97-AF65-F5344CB8AC3E}">
        <p14:creationId xmlns:p14="http://schemas.microsoft.com/office/powerpoint/2010/main" val="512054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ubrik 1"/>
          <p:cNvSpPr>
            <a:spLocks noGrp="1"/>
          </p:cNvSpPr>
          <p:nvPr>
            <p:ph type="title"/>
          </p:nvPr>
        </p:nvSpPr>
        <p:spPr>
          <a:xfrm>
            <a:off x="539750" y="274638"/>
            <a:ext cx="8135938" cy="1143000"/>
          </a:xfrm>
        </p:spPr>
        <p:txBody>
          <a:bodyPr/>
          <a:lstStyle/>
          <a:p>
            <a:r>
              <a:rPr lang="sv-SE" dirty="0"/>
              <a:t>Bakgrund</a:t>
            </a:r>
            <a:endParaRPr lang="sv-SE" dirty="0">
              <a:solidFill>
                <a:srgbClr val="376092"/>
              </a:solidFill>
            </a:endParaRPr>
          </a:p>
        </p:txBody>
      </p:sp>
      <p:sp>
        <p:nvSpPr>
          <p:cNvPr id="4099" name="Platshållare för innehåll 2"/>
          <p:cNvSpPr>
            <a:spLocks noGrp="1"/>
          </p:cNvSpPr>
          <p:nvPr>
            <p:ph idx="1"/>
          </p:nvPr>
        </p:nvSpPr>
        <p:spPr>
          <a:xfrm>
            <a:off x="539750" y="1218406"/>
            <a:ext cx="8135938" cy="4421188"/>
          </a:xfrm>
        </p:spPr>
        <p:txBody>
          <a:bodyPr/>
          <a:lstStyle/>
          <a:p>
            <a:r>
              <a:rPr lang="sv-SE" sz="2000" dirty="0"/>
              <a:t>Prioriteringsprocessen för läkemedel utvecklas snabbt. Under de gångna åren har de två organisationer som har störst inflytande på hur läkemedel introduceras – TLV och SKL – börjat arbeta allt mer integrerat med gemensamma mål.</a:t>
            </a:r>
          </a:p>
          <a:p>
            <a:r>
              <a:rPr lang="sv-SE" sz="2000" dirty="0"/>
              <a:t>Processerna består av flera sammanhängande beslut – förmånsbeslut från TLV, eventuell trepartsöverenskommelse kopplad till förmånsbeslutet och NT-rådets rekommendation. Målsättningen är "en jämlik och kostnadseffektiv läkemedelsanvändning för alla patienter i hela landet. Värdefulla läkemedel ska nå patienterna utan onödigt dröjsmål". Det finns dock en risk de målen delvis motverkar varandra. Det finns därför behov av att utvärdera om processerna bidrar till att beslut fattas snabbare, att läkemedel introduceras utan dröjsmål och att användningen blir jämlik.</a:t>
            </a:r>
          </a:p>
          <a:p>
            <a:r>
              <a:rPr lang="sv-SE" sz="2000" dirty="0"/>
              <a:t>LIF har följt upp processerna och utvärderat hur tidpunkt för subvention och/eller rekommendation från landstingen påverkar introduktionen.</a:t>
            </a:r>
          </a:p>
          <a:p>
            <a:pPr marL="0" indent="0">
              <a:buFont typeface="Arial" charset="0"/>
              <a:buNone/>
            </a:pPr>
            <a:endParaRPr lang="sv-SE" sz="2000" dirty="0"/>
          </a:p>
        </p:txBody>
      </p:sp>
      <p:sp>
        <p:nvSpPr>
          <p:cNvPr id="4" name="Platshållare för datum 3"/>
          <p:cNvSpPr>
            <a:spLocks noGrp="1"/>
          </p:cNvSpPr>
          <p:nvPr>
            <p:ph type="dt" sz="quarter" idx="10"/>
          </p:nvPr>
        </p:nvSpPr>
        <p:spPr/>
        <p:txBody>
          <a:bodyPr/>
          <a:lstStyle/>
          <a:p>
            <a:pPr>
              <a:defRPr/>
            </a:pPr>
            <a:r>
              <a:rPr lang="sv-SE" dirty="0"/>
              <a:t>2017-02-02 goo.gl/</a:t>
            </a:r>
            <a:r>
              <a:rPr lang="sv-SE" dirty="0" err="1"/>
              <a:t>wtwBiH</a:t>
            </a:r>
            <a:endParaRPr lang="sv-S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9552" y="274638"/>
            <a:ext cx="8136904" cy="346050"/>
          </a:xfrm>
        </p:spPr>
        <p:txBody>
          <a:bodyPr/>
          <a:lstStyle/>
          <a:p>
            <a:pPr algn="ctr"/>
            <a:r>
              <a:rPr lang="sv-SE" sz="1800" dirty="0">
                <a:solidFill>
                  <a:schemeClr val="tx1"/>
                </a:solidFill>
              </a:rPr>
              <a:t>Prioritering och försäljning (2016) av nyintroducerade (2014-2016) läkemedel</a:t>
            </a:r>
            <a:endParaRPr lang="sv-SE" dirty="0"/>
          </a:p>
        </p:txBody>
      </p:sp>
      <p:sp>
        <p:nvSpPr>
          <p:cNvPr id="4" name="Platshållare för datum 3"/>
          <p:cNvSpPr>
            <a:spLocks noGrp="1"/>
          </p:cNvSpPr>
          <p:nvPr>
            <p:ph type="dt" sz="half" idx="10"/>
          </p:nvPr>
        </p:nvSpPr>
        <p:spPr/>
        <p:txBody>
          <a:bodyPr/>
          <a:lstStyle/>
          <a:p>
            <a:pPr>
              <a:defRPr/>
            </a:pPr>
            <a:r>
              <a:rPr lang="sv-SE" dirty="0"/>
              <a:t>2017-02-02</a:t>
            </a:r>
          </a:p>
        </p:txBody>
      </p:sp>
      <p:pic>
        <p:nvPicPr>
          <p:cNvPr id="8" name="Bildobjekt 7"/>
          <p:cNvPicPr>
            <a:picLocks noChangeAspect="1"/>
          </p:cNvPicPr>
          <p:nvPr/>
        </p:nvPicPr>
        <p:blipFill>
          <a:blip r:embed="rId3"/>
          <a:stretch>
            <a:fillRect/>
          </a:stretch>
        </p:blipFill>
        <p:spPr>
          <a:xfrm>
            <a:off x="1397485" y="587044"/>
            <a:ext cx="6349029" cy="6213912"/>
          </a:xfrm>
          <a:prstGeom prst="rect">
            <a:avLst/>
          </a:prstGeom>
        </p:spPr>
      </p:pic>
    </p:spTree>
    <p:extLst>
      <p:ext uri="{BB962C8B-B14F-4D97-AF65-F5344CB8AC3E}">
        <p14:creationId xmlns:p14="http://schemas.microsoft.com/office/powerpoint/2010/main" val="851961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686800" cy="346050"/>
          </a:xfrm>
        </p:spPr>
        <p:txBody>
          <a:bodyPr/>
          <a:lstStyle/>
          <a:p>
            <a:pPr algn="ctr"/>
            <a:r>
              <a:rPr lang="sv-SE" sz="1600" dirty="0">
                <a:solidFill>
                  <a:schemeClr val="tx1"/>
                </a:solidFill>
              </a:rPr>
              <a:t>Prioritering och försäljning (2016) av nyintroducerade (2014-2016) läkemedel – som prioriterats 2016</a:t>
            </a:r>
            <a:endParaRPr lang="sv-SE" sz="4000" dirty="0"/>
          </a:p>
        </p:txBody>
      </p:sp>
      <p:sp>
        <p:nvSpPr>
          <p:cNvPr id="4" name="Platshållare för datum 3"/>
          <p:cNvSpPr>
            <a:spLocks noGrp="1"/>
          </p:cNvSpPr>
          <p:nvPr>
            <p:ph type="dt" sz="half" idx="10"/>
          </p:nvPr>
        </p:nvSpPr>
        <p:spPr/>
        <p:txBody>
          <a:bodyPr/>
          <a:lstStyle/>
          <a:p>
            <a:pPr>
              <a:defRPr/>
            </a:pPr>
            <a:r>
              <a:rPr lang="sv-SE" dirty="0"/>
              <a:t>2017-02-02</a:t>
            </a:r>
          </a:p>
        </p:txBody>
      </p:sp>
      <p:pic>
        <p:nvPicPr>
          <p:cNvPr id="6" name="Bildobjekt 5"/>
          <p:cNvPicPr>
            <a:picLocks noChangeAspect="1"/>
          </p:cNvPicPr>
          <p:nvPr/>
        </p:nvPicPr>
        <p:blipFill>
          <a:blip r:embed="rId3"/>
          <a:stretch>
            <a:fillRect/>
          </a:stretch>
        </p:blipFill>
        <p:spPr>
          <a:xfrm>
            <a:off x="1439652" y="620688"/>
            <a:ext cx="6264696" cy="6194067"/>
          </a:xfrm>
          <a:prstGeom prst="rect">
            <a:avLst/>
          </a:prstGeom>
        </p:spPr>
      </p:pic>
    </p:spTree>
    <p:extLst>
      <p:ext uri="{BB962C8B-B14F-4D97-AF65-F5344CB8AC3E}">
        <p14:creationId xmlns:p14="http://schemas.microsoft.com/office/powerpoint/2010/main" val="3331703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686800" cy="346050"/>
          </a:xfrm>
        </p:spPr>
        <p:txBody>
          <a:bodyPr/>
          <a:lstStyle/>
          <a:p>
            <a:pPr algn="ctr"/>
            <a:r>
              <a:rPr lang="sv-SE" sz="1600" dirty="0">
                <a:solidFill>
                  <a:schemeClr val="tx1"/>
                </a:solidFill>
              </a:rPr>
              <a:t>Prioritering av nyintroducerade läkemedel (2014-2016), försäljning 2016 &amp; antal produkter</a:t>
            </a:r>
            <a:endParaRPr lang="sv-SE" sz="4000" dirty="0"/>
          </a:p>
        </p:txBody>
      </p:sp>
      <p:sp>
        <p:nvSpPr>
          <p:cNvPr id="4" name="Platshållare för datum 3"/>
          <p:cNvSpPr>
            <a:spLocks noGrp="1"/>
          </p:cNvSpPr>
          <p:nvPr>
            <p:ph type="dt" sz="half" idx="10"/>
          </p:nvPr>
        </p:nvSpPr>
        <p:spPr/>
        <p:txBody>
          <a:bodyPr/>
          <a:lstStyle/>
          <a:p>
            <a:pPr>
              <a:defRPr/>
            </a:pPr>
            <a:r>
              <a:rPr lang="sv-SE" dirty="0"/>
              <a:t>2017-02-02 goo.gl/</a:t>
            </a:r>
            <a:r>
              <a:rPr lang="sv-SE" dirty="0" err="1"/>
              <a:t>wtwBiH</a:t>
            </a:r>
            <a:endParaRPr lang="sv-SE" dirty="0"/>
          </a:p>
        </p:txBody>
      </p:sp>
      <p:graphicFrame>
        <p:nvGraphicFramePr>
          <p:cNvPr id="5" name="Tabell 4"/>
          <p:cNvGraphicFramePr>
            <a:graphicFrameLocks noGrp="1"/>
          </p:cNvGraphicFramePr>
          <p:nvPr>
            <p:extLst>
              <p:ext uri="{D42A27DB-BD31-4B8C-83A1-F6EECF244321}">
                <p14:modId xmlns:p14="http://schemas.microsoft.com/office/powerpoint/2010/main" val="2812043742"/>
              </p:ext>
            </p:extLst>
          </p:nvPr>
        </p:nvGraphicFramePr>
        <p:xfrm>
          <a:off x="1331640" y="1772816"/>
          <a:ext cx="5740400" cy="1036320"/>
        </p:xfrm>
        <a:graphic>
          <a:graphicData uri="http://schemas.openxmlformats.org/drawingml/2006/table">
            <a:tbl>
              <a:tblPr>
                <a:tableStyleId>{5940675A-B579-460E-94D1-54222C63F5DA}</a:tableStyleId>
              </a:tblPr>
              <a:tblGrid>
                <a:gridCol w="1435100">
                  <a:extLst>
                    <a:ext uri="{9D8B030D-6E8A-4147-A177-3AD203B41FA5}">
                      <a16:colId xmlns:a16="http://schemas.microsoft.com/office/drawing/2014/main" xmlns="" val="3078321077"/>
                    </a:ext>
                  </a:extLst>
                </a:gridCol>
                <a:gridCol w="1435100">
                  <a:extLst>
                    <a:ext uri="{9D8B030D-6E8A-4147-A177-3AD203B41FA5}">
                      <a16:colId xmlns:a16="http://schemas.microsoft.com/office/drawing/2014/main" xmlns="" val="1127665262"/>
                    </a:ext>
                  </a:extLst>
                </a:gridCol>
                <a:gridCol w="1435100">
                  <a:extLst>
                    <a:ext uri="{9D8B030D-6E8A-4147-A177-3AD203B41FA5}">
                      <a16:colId xmlns:a16="http://schemas.microsoft.com/office/drawing/2014/main" xmlns="" val="653540117"/>
                    </a:ext>
                  </a:extLst>
                </a:gridCol>
                <a:gridCol w="1435100">
                  <a:extLst>
                    <a:ext uri="{9D8B030D-6E8A-4147-A177-3AD203B41FA5}">
                      <a16:colId xmlns:a16="http://schemas.microsoft.com/office/drawing/2014/main" xmlns="" val="2607901063"/>
                    </a:ext>
                  </a:extLst>
                </a:gridCol>
              </a:tblGrid>
              <a:tr h="259080">
                <a:tc>
                  <a:txBody>
                    <a:bodyPr/>
                    <a:lstStyle/>
                    <a:p>
                      <a:pPr algn="l" fontAlgn="b"/>
                      <a:r>
                        <a:rPr lang="sv-SE" sz="1100" u="none" strike="noStrike" dirty="0">
                          <a:effectLst/>
                        </a:rPr>
                        <a:t> </a:t>
                      </a:r>
                      <a:endParaRPr lang="sv-SE" sz="1100" b="0" i="0" u="none" strike="noStrike" dirty="0">
                        <a:solidFill>
                          <a:srgbClr val="000000"/>
                        </a:solidFill>
                        <a:effectLst/>
                        <a:latin typeface="Calibri" panose="020F0502020204030204" pitchFamily="34" charset="0"/>
                      </a:endParaRPr>
                    </a:p>
                  </a:txBody>
                  <a:tcPr marL="45720" marR="45720" anchor="b">
                    <a:lnL w="12700" cmpd="sng">
                      <a:noFill/>
                    </a:lnL>
                    <a:lnT w="12700" cmpd="sng">
                      <a:noFill/>
                    </a:lnT>
                  </a:tcPr>
                </a:tc>
                <a:tc>
                  <a:txBody>
                    <a:bodyPr/>
                    <a:lstStyle/>
                    <a:p>
                      <a:pPr algn="l" fontAlgn="b"/>
                      <a:r>
                        <a:rPr lang="sv-SE" sz="1100" u="none" strike="noStrike">
                          <a:effectLst/>
                        </a:rPr>
                        <a:t>Rekommendation NT</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dirty="0">
                          <a:effectLst/>
                        </a:rPr>
                        <a:t>Ej rekommendation NT</a:t>
                      </a:r>
                      <a:endParaRPr lang="sv-SE" sz="1100" b="0" i="0" u="none" strike="noStrike" dirty="0">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Summa</a:t>
                      </a:r>
                      <a:endParaRPr lang="sv-SE" sz="1100" b="0" i="0" u="none" strike="noStrike">
                        <a:solidFill>
                          <a:srgbClr val="000000"/>
                        </a:solidFill>
                        <a:effectLst/>
                        <a:latin typeface="Calibri" panose="020F0502020204030204" pitchFamily="34" charset="0"/>
                      </a:endParaRPr>
                    </a:p>
                  </a:txBody>
                  <a:tcPr marL="45720" marR="45720" anchor="b"/>
                </a:tc>
                <a:extLst>
                  <a:ext uri="{0D108BD9-81ED-4DB2-BD59-A6C34878D82A}">
                    <a16:rowId xmlns:a16="http://schemas.microsoft.com/office/drawing/2014/main" xmlns="" val="3166996805"/>
                  </a:ext>
                </a:extLst>
              </a:tr>
              <a:tr h="259080">
                <a:tc>
                  <a:txBody>
                    <a:bodyPr/>
                    <a:lstStyle/>
                    <a:p>
                      <a:pPr algn="l" fontAlgn="b"/>
                      <a:r>
                        <a:rPr lang="sv-SE" sz="1100" u="none" strike="noStrike">
                          <a:effectLst/>
                        </a:rPr>
                        <a:t>Subvention TLV</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1437 (13 st)</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1109 (77 st)</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2546 (90 st)</a:t>
                      </a:r>
                      <a:endParaRPr lang="sv-SE" sz="1100" b="0" i="0" u="none" strike="noStrike">
                        <a:solidFill>
                          <a:srgbClr val="000000"/>
                        </a:solidFill>
                        <a:effectLst/>
                        <a:latin typeface="Calibri" panose="020F0502020204030204" pitchFamily="34" charset="0"/>
                      </a:endParaRPr>
                    </a:p>
                  </a:txBody>
                  <a:tcPr marL="45720" marR="45720" anchor="b"/>
                </a:tc>
                <a:extLst>
                  <a:ext uri="{0D108BD9-81ED-4DB2-BD59-A6C34878D82A}">
                    <a16:rowId xmlns:a16="http://schemas.microsoft.com/office/drawing/2014/main" xmlns="" val="3336571039"/>
                  </a:ext>
                </a:extLst>
              </a:tr>
              <a:tr h="259080">
                <a:tc>
                  <a:txBody>
                    <a:bodyPr/>
                    <a:lstStyle/>
                    <a:p>
                      <a:pPr algn="l" fontAlgn="b"/>
                      <a:r>
                        <a:rPr lang="sv-SE" sz="1100" u="none" strike="noStrike" dirty="0">
                          <a:effectLst/>
                        </a:rPr>
                        <a:t>Ej Subvention TLV</a:t>
                      </a:r>
                      <a:endParaRPr lang="sv-SE" sz="1100" b="0" i="0" u="none" strike="noStrike" dirty="0">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281 (9 st)</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324 (37 st)</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604 (46 st)</a:t>
                      </a:r>
                      <a:endParaRPr lang="sv-SE" sz="1100" b="0" i="0" u="none" strike="noStrike">
                        <a:solidFill>
                          <a:srgbClr val="000000"/>
                        </a:solidFill>
                        <a:effectLst/>
                        <a:latin typeface="Calibri" panose="020F0502020204030204" pitchFamily="34" charset="0"/>
                      </a:endParaRPr>
                    </a:p>
                  </a:txBody>
                  <a:tcPr marL="45720" marR="45720" anchor="b"/>
                </a:tc>
                <a:extLst>
                  <a:ext uri="{0D108BD9-81ED-4DB2-BD59-A6C34878D82A}">
                    <a16:rowId xmlns:a16="http://schemas.microsoft.com/office/drawing/2014/main" xmlns="" val="3213879002"/>
                  </a:ext>
                </a:extLst>
              </a:tr>
              <a:tr h="259080">
                <a:tc>
                  <a:txBody>
                    <a:bodyPr/>
                    <a:lstStyle/>
                    <a:p>
                      <a:pPr algn="l" fontAlgn="b"/>
                      <a:r>
                        <a:rPr lang="sv-SE" sz="1100" i="1" u="none" strike="noStrike" dirty="0">
                          <a:effectLst/>
                        </a:rPr>
                        <a:t>Summa</a:t>
                      </a:r>
                      <a:endParaRPr lang="sv-SE" sz="1100" b="0" i="1" u="none" strike="noStrike" dirty="0">
                        <a:solidFill>
                          <a:srgbClr val="000000"/>
                        </a:solidFill>
                        <a:effectLst/>
                        <a:latin typeface="Calibri" panose="020F0502020204030204" pitchFamily="34" charset="0"/>
                      </a:endParaRPr>
                    </a:p>
                  </a:txBody>
                  <a:tcPr marL="45720" marR="45720" anchor="b"/>
                </a:tc>
                <a:tc>
                  <a:txBody>
                    <a:bodyPr/>
                    <a:lstStyle/>
                    <a:p>
                      <a:pPr algn="l" fontAlgn="b"/>
                      <a:r>
                        <a:rPr lang="sv-SE" sz="1100" i="1" u="none" strike="noStrike" dirty="0">
                          <a:effectLst/>
                        </a:rPr>
                        <a:t>1718 (22 </a:t>
                      </a:r>
                      <a:r>
                        <a:rPr lang="sv-SE" sz="1100" i="1" u="none" strike="noStrike" dirty="0" err="1">
                          <a:effectLst/>
                        </a:rPr>
                        <a:t>st</a:t>
                      </a:r>
                      <a:r>
                        <a:rPr lang="sv-SE" sz="1100" i="1" u="none" strike="noStrike" dirty="0">
                          <a:effectLst/>
                        </a:rPr>
                        <a:t>)</a:t>
                      </a:r>
                      <a:endParaRPr lang="sv-SE" sz="1100" b="0" i="1" u="none" strike="noStrike" dirty="0">
                        <a:solidFill>
                          <a:srgbClr val="000000"/>
                        </a:solidFill>
                        <a:effectLst/>
                        <a:latin typeface="Calibri" panose="020F0502020204030204" pitchFamily="34" charset="0"/>
                      </a:endParaRPr>
                    </a:p>
                  </a:txBody>
                  <a:tcPr marL="45720" marR="45720" anchor="b"/>
                </a:tc>
                <a:tc>
                  <a:txBody>
                    <a:bodyPr/>
                    <a:lstStyle/>
                    <a:p>
                      <a:pPr algn="l" fontAlgn="b"/>
                      <a:r>
                        <a:rPr lang="sv-SE" sz="1100" i="1" u="none" strike="noStrike" dirty="0">
                          <a:effectLst/>
                        </a:rPr>
                        <a:t>1433 (114 </a:t>
                      </a:r>
                      <a:r>
                        <a:rPr lang="sv-SE" sz="1100" i="1" u="none" strike="noStrike" dirty="0" err="1">
                          <a:effectLst/>
                        </a:rPr>
                        <a:t>st</a:t>
                      </a:r>
                      <a:r>
                        <a:rPr lang="sv-SE" sz="1100" i="1" u="none" strike="noStrike" dirty="0">
                          <a:effectLst/>
                        </a:rPr>
                        <a:t>)</a:t>
                      </a:r>
                      <a:endParaRPr lang="sv-SE" sz="1100" b="0" i="1" u="none" strike="noStrike" dirty="0">
                        <a:solidFill>
                          <a:srgbClr val="000000"/>
                        </a:solidFill>
                        <a:effectLst/>
                        <a:latin typeface="Calibri" panose="020F0502020204030204" pitchFamily="34" charset="0"/>
                      </a:endParaRPr>
                    </a:p>
                  </a:txBody>
                  <a:tcPr marL="45720" marR="45720" anchor="b"/>
                </a:tc>
                <a:tc>
                  <a:txBody>
                    <a:bodyPr/>
                    <a:lstStyle/>
                    <a:p>
                      <a:pPr algn="l" fontAlgn="b"/>
                      <a:r>
                        <a:rPr lang="sv-SE" sz="1100" i="1" u="none" strike="noStrike" dirty="0">
                          <a:effectLst/>
                        </a:rPr>
                        <a:t>3151 (136 </a:t>
                      </a:r>
                      <a:r>
                        <a:rPr lang="sv-SE" sz="1100" i="1" u="none" strike="noStrike" dirty="0" err="1">
                          <a:effectLst/>
                        </a:rPr>
                        <a:t>st</a:t>
                      </a:r>
                      <a:r>
                        <a:rPr lang="sv-SE" sz="1100" i="1" u="none" strike="noStrike" dirty="0">
                          <a:effectLst/>
                        </a:rPr>
                        <a:t>)</a:t>
                      </a:r>
                      <a:endParaRPr lang="sv-SE" sz="1100" b="0" i="1" u="none" strike="noStrike" dirty="0">
                        <a:solidFill>
                          <a:srgbClr val="000000"/>
                        </a:solidFill>
                        <a:effectLst/>
                        <a:latin typeface="Calibri" panose="020F0502020204030204" pitchFamily="34" charset="0"/>
                      </a:endParaRPr>
                    </a:p>
                  </a:txBody>
                  <a:tcPr marL="45720" marR="45720" anchor="b"/>
                </a:tc>
                <a:extLst>
                  <a:ext uri="{0D108BD9-81ED-4DB2-BD59-A6C34878D82A}">
                    <a16:rowId xmlns:a16="http://schemas.microsoft.com/office/drawing/2014/main" xmlns="" val="659556735"/>
                  </a:ext>
                </a:extLst>
              </a:tr>
            </a:tbl>
          </a:graphicData>
        </a:graphic>
      </p:graphicFrame>
    </p:spTree>
    <p:extLst>
      <p:ext uri="{BB962C8B-B14F-4D97-AF65-F5344CB8AC3E}">
        <p14:creationId xmlns:p14="http://schemas.microsoft.com/office/powerpoint/2010/main" val="1191593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686800" cy="346050"/>
          </a:xfrm>
        </p:spPr>
        <p:txBody>
          <a:bodyPr/>
          <a:lstStyle/>
          <a:p>
            <a:pPr algn="ctr"/>
            <a:r>
              <a:rPr lang="sv-SE" sz="1600" dirty="0">
                <a:solidFill>
                  <a:schemeClr val="tx1"/>
                </a:solidFill>
              </a:rPr>
              <a:t>Prioritering av nyintroducerade läkemedel (2014-2016), försäljning 2016 (mnkr) &amp; antal produkter</a:t>
            </a:r>
            <a:endParaRPr lang="sv-SE" sz="4000" dirty="0"/>
          </a:p>
        </p:txBody>
      </p:sp>
      <p:sp>
        <p:nvSpPr>
          <p:cNvPr id="4" name="Platshållare för datum 3"/>
          <p:cNvSpPr>
            <a:spLocks noGrp="1"/>
          </p:cNvSpPr>
          <p:nvPr>
            <p:ph type="dt" sz="half" idx="10"/>
          </p:nvPr>
        </p:nvSpPr>
        <p:spPr/>
        <p:txBody>
          <a:bodyPr/>
          <a:lstStyle/>
          <a:p>
            <a:pPr>
              <a:defRPr/>
            </a:pPr>
            <a:r>
              <a:rPr lang="sv-SE" dirty="0"/>
              <a:t>2017-02-02  goo.gl/</a:t>
            </a:r>
            <a:r>
              <a:rPr lang="sv-SE" dirty="0" err="1"/>
              <a:t>wtwBiH</a:t>
            </a:r>
            <a:endParaRPr lang="sv-SE" dirty="0">
              <a:solidFill>
                <a:schemeClr val="tx1"/>
              </a:solidFill>
            </a:endParaRPr>
          </a:p>
        </p:txBody>
      </p:sp>
      <p:graphicFrame>
        <p:nvGraphicFramePr>
          <p:cNvPr id="5" name="Tabell 4"/>
          <p:cNvGraphicFramePr>
            <a:graphicFrameLocks noGrp="1"/>
          </p:cNvGraphicFramePr>
          <p:nvPr>
            <p:extLst>
              <p:ext uri="{D42A27DB-BD31-4B8C-83A1-F6EECF244321}">
                <p14:modId xmlns:p14="http://schemas.microsoft.com/office/powerpoint/2010/main" val="244593500"/>
              </p:ext>
            </p:extLst>
          </p:nvPr>
        </p:nvGraphicFramePr>
        <p:xfrm>
          <a:off x="1331640" y="1772816"/>
          <a:ext cx="5740400" cy="1036320"/>
        </p:xfrm>
        <a:graphic>
          <a:graphicData uri="http://schemas.openxmlformats.org/drawingml/2006/table">
            <a:tbl>
              <a:tblPr>
                <a:tableStyleId>{5940675A-B579-460E-94D1-54222C63F5DA}</a:tableStyleId>
              </a:tblPr>
              <a:tblGrid>
                <a:gridCol w="1435100">
                  <a:extLst>
                    <a:ext uri="{9D8B030D-6E8A-4147-A177-3AD203B41FA5}">
                      <a16:colId xmlns:a16="http://schemas.microsoft.com/office/drawing/2014/main" xmlns="" val="3078321077"/>
                    </a:ext>
                  </a:extLst>
                </a:gridCol>
                <a:gridCol w="1435100">
                  <a:extLst>
                    <a:ext uri="{9D8B030D-6E8A-4147-A177-3AD203B41FA5}">
                      <a16:colId xmlns:a16="http://schemas.microsoft.com/office/drawing/2014/main" xmlns="" val="1127665262"/>
                    </a:ext>
                  </a:extLst>
                </a:gridCol>
                <a:gridCol w="1435100">
                  <a:extLst>
                    <a:ext uri="{9D8B030D-6E8A-4147-A177-3AD203B41FA5}">
                      <a16:colId xmlns:a16="http://schemas.microsoft.com/office/drawing/2014/main" xmlns="" val="653540117"/>
                    </a:ext>
                  </a:extLst>
                </a:gridCol>
                <a:gridCol w="1435100">
                  <a:extLst>
                    <a:ext uri="{9D8B030D-6E8A-4147-A177-3AD203B41FA5}">
                      <a16:colId xmlns:a16="http://schemas.microsoft.com/office/drawing/2014/main" xmlns="" val="2607901063"/>
                    </a:ext>
                  </a:extLst>
                </a:gridCol>
              </a:tblGrid>
              <a:tr h="259080">
                <a:tc>
                  <a:txBody>
                    <a:bodyPr/>
                    <a:lstStyle/>
                    <a:p>
                      <a:pPr algn="l" fontAlgn="b"/>
                      <a:r>
                        <a:rPr lang="sv-SE" sz="1100" u="none" strike="noStrike" dirty="0">
                          <a:effectLst/>
                        </a:rPr>
                        <a:t> </a:t>
                      </a:r>
                      <a:endParaRPr lang="sv-SE" sz="1100" b="0" i="0" u="none" strike="noStrike" dirty="0">
                        <a:solidFill>
                          <a:srgbClr val="000000"/>
                        </a:solidFill>
                        <a:effectLst/>
                        <a:latin typeface="Calibri" panose="020F0502020204030204" pitchFamily="34" charset="0"/>
                      </a:endParaRPr>
                    </a:p>
                  </a:txBody>
                  <a:tcPr marL="45720" marR="45720" anchor="b">
                    <a:lnL w="12700" cmpd="sng">
                      <a:noFill/>
                    </a:lnL>
                    <a:lnT w="12700" cmpd="sng">
                      <a:noFill/>
                    </a:lnT>
                  </a:tcPr>
                </a:tc>
                <a:tc>
                  <a:txBody>
                    <a:bodyPr/>
                    <a:lstStyle/>
                    <a:p>
                      <a:pPr algn="l" fontAlgn="b"/>
                      <a:r>
                        <a:rPr lang="sv-SE" sz="1100" u="none" strike="noStrike">
                          <a:effectLst/>
                        </a:rPr>
                        <a:t>Rekommendation NT</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Ej rekommendation</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Summa</a:t>
                      </a:r>
                      <a:endParaRPr lang="sv-SE" sz="1100" b="0" i="0" u="none" strike="noStrike">
                        <a:solidFill>
                          <a:srgbClr val="000000"/>
                        </a:solidFill>
                        <a:effectLst/>
                        <a:latin typeface="Calibri" panose="020F0502020204030204" pitchFamily="34" charset="0"/>
                      </a:endParaRPr>
                    </a:p>
                  </a:txBody>
                  <a:tcPr marL="45720" marR="45720" anchor="b"/>
                </a:tc>
                <a:extLst>
                  <a:ext uri="{0D108BD9-81ED-4DB2-BD59-A6C34878D82A}">
                    <a16:rowId xmlns:a16="http://schemas.microsoft.com/office/drawing/2014/main" xmlns="" val="3166996805"/>
                  </a:ext>
                </a:extLst>
              </a:tr>
              <a:tr h="259080">
                <a:tc>
                  <a:txBody>
                    <a:bodyPr/>
                    <a:lstStyle/>
                    <a:p>
                      <a:pPr algn="l" fontAlgn="b"/>
                      <a:r>
                        <a:rPr lang="sv-SE" sz="1100" u="none" strike="noStrike">
                          <a:effectLst/>
                        </a:rPr>
                        <a:t>Subvention TLV</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1437 (13 st)</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1109 (77 st)</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2546 (90 st)</a:t>
                      </a:r>
                      <a:endParaRPr lang="sv-SE" sz="1100" b="0" i="0" u="none" strike="noStrike">
                        <a:solidFill>
                          <a:srgbClr val="000000"/>
                        </a:solidFill>
                        <a:effectLst/>
                        <a:latin typeface="Calibri" panose="020F0502020204030204" pitchFamily="34" charset="0"/>
                      </a:endParaRPr>
                    </a:p>
                  </a:txBody>
                  <a:tcPr marL="45720" marR="45720" anchor="b"/>
                </a:tc>
                <a:extLst>
                  <a:ext uri="{0D108BD9-81ED-4DB2-BD59-A6C34878D82A}">
                    <a16:rowId xmlns:a16="http://schemas.microsoft.com/office/drawing/2014/main" xmlns="" val="3336571039"/>
                  </a:ext>
                </a:extLst>
              </a:tr>
              <a:tr h="259080">
                <a:tc>
                  <a:txBody>
                    <a:bodyPr/>
                    <a:lstStyle/>
                    <a:p>
                      <a:pPr algn="l" fontAlgn="b"/>
                      <a:r>
                        <a:rPr lang="sv-SE" sz="1100" u="none" strike="noStrike">
                          <a:effectLst/>
                        </a:rPr>
                        <a:t>Ej Subvention</a:t>
                      </a:r>
                      <a:endParaRPr lang="sv-SE" sz="1100" b="0" i="0" u="none" strike="noStrike">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dirty="0">
                          <a:effectLst/>
                        </a:rPr>
                        <a:t>281 (9 </a:t>
                      </a:r>
                      <a:r>
                        <a:rPr lang="sv-SE" sz="1100" u="none" strike="noStrike" dirty="0" err="1">
                          <a:effectLst/>
                        </a:rPr>
                        <a:t>st</a:t>
                      </a:r>
                      <a:r>
                        <a:rPr lang="sv-SE" sz="1100" u="none" strike="noStrike" dirty="0">
                          <a:effectLst/>
                        </a:rPr>
                        <a:t>)</a:t>
                      </a:r>
                      <a:endParaRPr lang="sv-SE" sz="1100" b="0" i="0" u="none" strike="noStrike" dirty="0">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dirty="0">
                          <a:effectLst/>
                        </a:rPr>
                        <a:t>324 (37 </a:t>
                      </a:r>
                      <a:r>
                        <a:rPr lang="sv-SE" sz="1100" u="none" strike="noStrike" dirty="0" err="1">
                          <a:effectLst/>
                        </a:rPr>
                        <a:t>st</a:t>
                      </a:r>
                      <a:r>
                        <a:rPr lang="sv-SE" sz="1100" u="none" strike="noStrike" dirty="0">
                          <a:effectLst/>
                        </a:rPr>
                        <a:t>)</a:t>
                      </a:r>
                      <a:endParaRPr lang="sv-SE" sz="1100" b="0" i="0" u="none" strike="noStrike" dirty="0">
                        <a:solidFill>
                          <a:srgbClr val="000000"/>
                        </a:solidFill>
                        <a:effectLst/>
                        <a:latin typeface="Calibri" panose="020F0502020204030204" pitchFamily="34" charset="0"/>
                      </a:endParaRPr>
                    </a:p>
                  </a:txBody>
                  <a:tcPr marL="45720" marR="45720" anchor="b"/>
                </a:tc>
                <a:tc>
                  <a:txBody>
                    <a:bodyPr/>
                    <a:lstStyle/>
                    <a:p>
                      <a:pPr algn="l" fontAlgn="b"/>
                      <a:r>
                        <a:rPr lang="sv-SE" sz="1100" u="none" strike="noStrike">
                          <a:effectLst/>
                        </a:rPr>
                        <a:t>604 (46 st)</a:t>
                      </a:r>
                      <a:endParaRPr lang="sv-SE" sz="1100" b="0" i="0" u="none" strike="noStrike">
                        <a:solidFill>
                          <a:srgbClr val="000000"/>
                        </a:solidFill>
                        <a:effectLst/>
                        <a:latin typeface="Calibri" panose="020F0502020204030204" pitchFamily="34" charset="0"/>
                      </a:endParaRPr>
                    </a:p>
                  </a:txBody>
                  <a:tcPr marL="45720" marR="45720" anchor="b"/>
                </a:tc>
                <a:extLst>
                  <a:ext uri="{0D108BD9-81ED-4DB2-BD59-A6C34878D82A}">
                    <a16:rowId xmlns:a16="http://schemas.microsoft.com/office/drawing/2014/main" xmlns="" val="3213879002"/>
                  </a:ext>
                </a:extLst>
              </a:tr>
              <a:tr h="259080">
                <a:tc>
                  <a:txBody>
                    <a:bodyPr/>
                    <a:lstStyle/>
                    <a:p>
                      <a:pPr algn="l" fontAlgn="b"/>
                      <a:r>
                        <a:rPr lang="sv-SE" sz="1100" i="1" u="none" strike="noStrike" dirty="0">
                          <a:effectLst/>
                        </a:rPr>
                        <a:t>Summa</a:t>
                      </a:r>
                      <a:endParaRPr lang="sv-SE" sz="1100" b="0" i="1" u="none" strike="noStrike" dirty="0">
                        <a:solidFill>
                          <a:srgbClr val="000000"/>
                        </a:solidFill>
                        <a:effectLst/>
                        <a:latin typeface="Calibri" panose="020F0502020204030204" pitchFamily="34" charset="0"/>
                      </a:endParaRPr>
                    </a:p>
                  </a:txBody>
                  <a:tcPr marL="45720" marR="45720" anchor="b"/>
                </a:tc>
                <a:tc>
                  <a:txBody>
                    <a:bodyPr/>
                    <a:lstStyle/>
                    <a:p>
                      <a:pPr algn="l" fontAlgn="b"/>
                      <a:r>
                        <a:rPr lang="sv-SE" sz="1100" i="1" u="none" strike="noStrike" dirty="0">
                          <a:effectLst/>
                        </a:rPr>
                        <a:t>1718 (22 </a:t>
                      </a:r>
                      <a:r>
                        <a:rPr lang="sv-SE" sz="1100" i="1" u="none" strike="noStrike" dirty="0" err="1">
                          <a:effectLst/>
                        </a:rPr>
                        <a:t>st</a:t>
                      </a:r>
                      <a:r>
                        <a:rPr lang="sv-SE" sz="1100" i="1" u="none" strike="noStrike" dirty="0">
                          <a:effectLst/>
                        </a:rPr>
                        <a:t>)</a:t>
                      </a:r>
                      <a:endParaRPr lang="sv-SE" sz="1100" b="0" i="1" u="none" strike="noStrike" dirty="0">
                        <a:solidFill>
                          <a:srgbClr val="000000"/>
                        </a:solidFill>
                        <a:effectLst/>
                        <a:latin typeface="Calibri" panose="020F0502020204030204" pitchFamily="34" charset="0"/>
                      </a:endParaRPr>
                    </a:p>
                  </a:txBody>
                  <a:tcPr marL="45720" marR="45720" anchor="b"/>
                </a:tc>
                <a:tc>
                  <a:txBody>
                    <a:bodyPr/>
                    <a:lstStyle/>
                    <a:p>
                      <a:pPr algn="l" fontAlgn="b"/>
                      <a:r>
                        <a:rPr lang="sv-SE" sz="1100" i="1" u="none" strike="noStrike" dirty="0">
                          <a:effectLst/>
                        </a:rPr>
                        <a:t>1433 (114 </a:t>
                      </a:r>
                      <a:r>
                        <a:rPr lang="sv-SE" sz="1100" i="1" u="none" strike="noStrike" dirty="0" err="1">
                          <a:effectLst/>
                        </a:rPr>
                        <a:t>st</a:t>
                      </a:r>
                      <a:r>
                        <a:rPr lang="sv-SE" sz="1100" i="1" u="none" strike="noStrike" dirty="0">
                          <a:effectLst/>
                        </a:rPr>
                        <a:t>)</a:t>
                      </a:r>
                      <a:endParaRPr lang="sv-SE" sz="1100" b="0" i="1" u="none" strike="noStrike" dirty="0">
                        <a:solidFill>
                          <a:srgbClr val="000000"/>
                        </a:solidFill>
                        <a:effectLst/>
                        <a:latin typeface="Calibri" panose="020F0502020204030204" pitchFamily="34" charset="0"/>
                      </a:endParaRPr>
                    </a:p>
                  </a:txBody>
                  <a:tcPr marL="45720" marR="45720" anchor="b"/>
                </a:tc>
                <a:tc>
                  <a:txBody>
                    <a:bodyPr/>
                    <a:lstStyle/>
                    <a:p>
                      <a:pPr algn="l" fontAlgn="b"/>
                      <a:r>
                        <a:rPr lang="sv-SE" sz="1100" i="1" u="none" strike="noStrike" dirty="0">
                          <a:effectLst/>
                        </a:rPr>
                        <a:t>3151 (136 </a:t>
                      </a:r>
                      <a:r>
                        <a:rPr lang="sv-SE" sz="1100" i="1" u="none" strike="noStrike" dirty="0" err="1">
                          <a:effectLst/>
                        </a:rPr>
                        <a:t>st</a:t>
                      </a:r>
                      <a:r>
                        <a:rPr lang="sv-SE" sz="1100" i="1" u="none" strike="noStrike" dirty="0">
                          <a:effectLst/>
                        </a:rPr>
                        <a:t>)</a:t>
                      </a:r>
                      <a:endParaRPr lang="sv-SE" sz="1100" b="0" i="1" u="none" strike="noStrike" dirty="0">
                        <a:solidFill>
                          <a:srgbClr val="000000"/>
                        </a:solidFill>
                        <a:effectLst/>
                        <a:latin typeface="Calibri" panose="020F0502020204030204" pitchFamily="34" charset="0"/>
                      </a:endParaRPr>
                    </a:p>
                  </a:txBody>
                  <a:tcPr marL="45720" marR="45720" anchor="b"/>
                </a:tc>
                <a:extLst>
                  <a:ext uri="{0D108BD9-81ED-4DB2-BD59-A6C34878D82A}">
                    <a16:rowId xmlns:a16="http://schemas.microsoft.com/office/drawing/2014/main" xmlns="" val="659556735"/>
                  </a:ext>
                </a:extLst>
              </a:tr>
            </a:tbl>
          </a:graphicData>
        </a:graphic>
      </p:graphicFrame>
      <p:sp>
        <p:nvSpPr>
          <p:cNvPr id="6" name="Rektangel: rundade hörn 5"/>
          <p:cNvSpPr/>
          <p:nvPr/>
        </p:nvSpPr>
        <p:spPr>
          <a:xfrm>
            <a:off x="4201840" y="2276872"/>
            <a:ext cx="1450280" cy="27392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8" name="Rak pilkoppling 7"/>
          <p:cNvCxnSpPr>
            <a:cxnSpLocks/>
          </p:cNvCxnSpPr>
          <p:nvPr/>
        </p:nvCxnSpPr>
        <p:spPr>
          <a:xfrm>
            <a:off x="4201840" y="2550800"/>
            <a:ext cx="0" cy="131863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Rak pilkoppling 8"/>
          <p:cNvCxnSpPr>
            <a:cxnSpLocks/>
          </p:cNvCxnSpPr>
          <p:nvPr/>
        </p:nvCxnSpPr>
        <p:spPr>
          <a:xfrm>
            <a:off x="4201840" y="3213100"/>
            <a:ext cx="874216"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Rektangel 15"/>
          <p:cNvSpPr/>
          <p:nvPr/>
        </p:nvSpPr>
        <p:spPr>
          <a:xfrm>
            <a:off x="5148064" y="3077674"/>
            <a:ext cx="1685077" cy="261610"/>
          </a:xfrm>
          <a:prstGeom prst="rect">
            <a:avLst/>
          </a:prstGeom>
          <a:ln w="19050">
            <a:solidFill>
              <a:schemeClr val="bg1">
                <a:lumMod val="65000"/>
              </a:schemeClr>
            </a:solidFill>
          </a:ln>
        </p:spPr>
        <p:style>
          <a:lnRef idx="2">
            <a:schemeClr val="dk1"/>
          </a:lnRef>
          <a:fillRef idx="1">
            <a:schemeClr val="lt1"/>
          </a:fillRef>
          <a:effectRef idx="0">
            <a:schemeClr val="dk1"/>
          </a:effectRef>
          <a:fontRef idx="minor">
            <a:schemeClr val="dk1"/>
          </a:fontRef>
        </p:style>
        <p:txBody>
          <a:bodyPr wrap="none">
            <a:spAutoFit/>
          </a:bodyPr>
          <a:lstStyle/>
          <a:p>
            <a:pPr fontAlgn="b"/>
            <a:r>
              <a:rPr lang="sv-SE" sz="1100" dirty="0"/>
              <a:t>Smittskydd/HIV: 236 (6 </a:t>
            </a:r>
            <a:r>
              <a:rPr lang="sv-SE" sz="1100" dirty="0" err="1"/>
              <a:t>st</a:t>
            </a:r>
            <a:r>
              <a:rPr lang="sv-SE" sz="1100" dirty="0"/>
              <a:t>)</a:t>
            </a:r>
            <a:endParaRPr lang="sv-SE" sz="1100" dirty="0">
              <a:solidFill>
                <a:srgbClr val="000000"/>
              </a:solidFill>
            </a:endParaRPr>
          </a:p>
        </p:txBody>
      </p:sp>
      <p:graphicFrame>
        <p:nvGraphicFramePr>
          <p:cNvPr id="17" name="Tabell 16"/>
          <p:cNvGraphicFramePr>
            <a:graphicFrameLocks noGrp="1"/>
          </p:cNvGraphicFramePr>
          <p:nvPr>
            <p:extLst>
              <p:ext uri="{D42A27DB-BD31-4B8C-83A1-F6EECF244321}">
                <p14:modId xmlns:p14="http://schemas.microsoft.com/office/powerpoint/2010/main" val="2112779505"/>
              </p:ext>
            </p:extLst>
          </p:nvPr>
        </p:nvGraphicFramePr>
        <p:xfrm>
          <a:off x="4067944" y="3986625"/>
          <a:ext cx="4680520" cy="1796760"/>
        </p:xfrm>
        <a:graphic>
          <a:graphicData uri="http://schemas.openxmlformats.org/drawingml/2006/table">
            <a:tbl>
              <a:tblPr>
                <a:tableStyleId>{5940675A-B579-460E-94D1-54222C63F5DA}</a:tableStyleId>
              </a:tblPr>
              <a:tblGrid>
                <a:gridCol w="1008112">
                  <a:extLst>
                    <a:ext uri="{9D8B030D-6E8A-4147-A177-3AD203B41FA5}">
                      <a16:colId xmlns:a16="http://schemas.microsoft.com/office/drawing/2014/main" xmlns="" val="2024235773"/>
                    </a:ext>
                  </a:extLst>
                </a:gridCol>
                <a:gridCol w="1360863">
                  <a:extLst>
                    <a:ext uri="{9D8B030D-6E8A-4147-A177-3AD203B41FA5}">
                      <a16:colId xmlns:a16="http://schemas.microsoft.com/office/drawing/2014/main" xmlns="" val="4251879563"/>
                    </a:ext>
                  </a:extLst>
                </a:gridCol>
                <a:gridCol w="799377">
                  <a:extLst>
                    <a:ext uri="{9D8B030D-6E8A-4147-A177-3AD203B41FA5}">
                      <a16:colId xmlns:a16="http://schemas.microsoft.com/office/drawing/2014/main" xmlns="" val="3390429679"/>
                    </a:ext>
                  </a:extLst>
                </a:gridCol>
                <a:gridCol w="1512168">
                  <a:extLst>
                    <a:ext uri="{9D8B030D-6E8A-4147-A177-3AD203B41FA5}">
                      <a16:colId xmlns:a16="http://schemas.microsoft.com/office/drawing/2014/main" xmlns="" val="2059134690"/>
                    </a:ext>
                  </a:extLst>
                </a:gridCol>
              </a:tblGrid>
              <a:tr h="334505">
                <a:tc>
                  <a:txBody>
                    <a:bodyPr/>
                    <a:lstStyle/>
                    <a:p>
                      <a:pPr algn="l" fontAlgn="b"/>
                      <a:r>
                        <a:rPr lang="sv-SE" sz="1100" u="none" strike="noStrike">
                          <a:effectLst/>
                        </a:rPr>
                        <a:t>Introduktionsår</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Särläkemedel</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dirty="0">
                          <a:effectLst/>
                        </a:rPr>
                        <a:t>Antal produkter</a:t>
                      </a:r>
                      <a:endParaRPr lang="sv-SE" sz="1100" b="0" i="0" u="none" strike="noStrike" dirty="0">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Försäljning 2016 (mnkr)</a:t>
                      </a:r>
                      <a:endParaRPr lang="sv-SE" sz="1100" b="0" i="0" u="none" strike="noStrike">
                        <a:solidFill>
                          <a:srgbClr val="000000"/>
                        </a:solidFill>
                        <a:effectLst/>
                        <a:latin typeface="Calibri" panose="020F0502020204030204" pitchFamily="34" charset="0"/>
                      </a:endParaRPr>
                    </a:p>
                  </a:txBody>
                  <a:tcPr marL="36000" marR="18000" marT="18000" marB="18000" anchor="b"/>
                </a:tc>
                <a:extLst>
                  <a:ext uri="{0D108BD9-81ED-4DB2-BD59-A6C34878D82A}">
                    <a16:rowId xmlns:a16="http://schemas.microsoft.com/office/drawing/2014/main" xmlns="" val="286010611"/>
                  </a:ext>
                </a:extLst>
              </a:tr>
              <a:tr h="203092">
                <a:tc>
                  <a:txBody>
                    <a:bodyPr/>
                    <a:lstStyle/>
                    <a:p>
                      <a:pPr algn="l" fontAlgn="b"/>
                      <a:r>
                        <a:rPr lang="sv-SE" sz="1100" u="none" strike="noStrike">
                          <a:effectLst/>
                        </a:rPr>
                        <a:t>2014</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nej</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6</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3</a:t>
                      </a:r>
                      <a:endParaRPr lang="sv-SE" sz="1100" b="0" i="0" u="none" strike="noStrike">
                        <a:solidFill>
                          <a:srgbClr val="000000"/>
                        </a:solidFill>
                        <a:effectLst/>
                        <a:latin typeface="Calibri" panose="020F0502020204030204" pitchFamily="34" charset="0"/>
                      </a:endParaRPr>
                    </a:p>
                  </a:txBody>
                  <a:tcPr marL="36000" marR="18000" marT="18000" marB="18000" anchor="b"/>
                </a:tc>
                <a:extLst>
                  <a:ext uri="{0D108BD9-81ED-4DB2-BD59-A6C34878D82A}">
                    <a16:rowId xmlns:a16="http://schemas.microsoft.com/office/drawing/2014/main" xmlns="" val="3017991677"/>
                  </a:ext>
                </a:extLst>
              </a:tr>
              <a:tr h="203092">
                <a:tc>
                  <a:txBody>
                    <a:bodyPr/>
                    <a:lstStyle/>
                    <a:p>
                      <a:pPr algn="l" fontAlgn="b"/>
                      <a:r>
                        <a:rPr lang="sv-SE" sz="1100" u="none" strike="noStrike">
                          <a:effectLst/>
                        </a:rPr>
                        <a:t>2014</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ja</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2</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20</a:t>
                      </a:r>
                      <a:endParaRPr lang="sv-SE" sz="1100" b="0" i="0" u="none" strike="noStrike">
                        <a:solidFill>
                          <a:srgbClr val="000000"/>
                        </a:solidFill>
                        <a:effectLst/>
                        <a:latin typeface="Calibri" panose="020F0502020204030204" pitchFamily="34" charset="0"/>
                      </a:endParaRPr>
                    </a:p>
                  </a:txBody>
                  <a:tcPr marL="36000" marR="18000" marT="18000" marB="18000" anchor="b"/>
                </a:tc>
                <a:extLst>
                  <a:ext uri="{0D108BD9-81ED-4DB2-BD59-A6C34878D82A}">
                    <a16:rowId xmlns:a16="http://schemas.microsoft.com/office/drawing/2014/main" xmlns="" val="2706325427"/>
                  </a:ext>
                </a:extLst>
              </a:tr>
              <a:tr h="203092">
                <a:tc>
                  <a:txBody>
                    <a:bodyPr/>
                    <a:lstStyle/>
                    <a:p>
                      <a:pPr algn="l" fontAlgn="b"/>
                      <a:r>
                        <a:rPr lang="sv-SE" sz="1100" u="none" strike="noStrike">
                          <a:effectLst/>
                        </a:rPr>
                        <a:t>2015</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nej</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9</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12</a:t>
                      </a:r>
                      <a:endParaRPr lang="sv-SE" sz="1100" b="0" i="0" u="none" strike="noStrike">
                        <a:solidFill>
                          <a:srgbClr val="000000"/>
                        </a:solidFill>
                        <a:effectLst/>
                        <a:latin typeface="Calibri" panose="020F0502020204030204" pitchFamily="34" charset="0"/>
                      </a:endParaRPr>
                    </a:p>
                  </a:txBody>
                  <a:tcPr marL="36000" marR="18000" marT="18000" marB="18000" anchor="b"/>
                </a:tc>
                <a:extLst>
                  <a:ext uri="{0D108BD9-81ED-4DB2-BD59-A6C34878D82A}">
                    <a16:rowId xmlns:a16="http://schemas.microsoft.com/office/drawing/2014/main" xmlns="" val="1680845850"/>
                  </a:ext>
                </a:extLst>
              </a:tr>
              <a:tr h="203092">
                <a:tc>
                  <a:txBody>
                    <a:bodyPr/>
                    <a:lstStyle/>
                    <a:p>
                      <a:pPr algn="l" fontAlgn="b"/>
                      <a:r>
                        <a:rPr lang="sv-SE" sz="1100" u="none" strike="noStrike">
                          <a:effectLst/>
                        </a:rPr>
                        <a:t>2015</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ja</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4</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22</a:t>
                      </a:r>
                      <a:endParaRPr lang="sv-SE" sz="1100" b="0" i="0" u="none" strike="noStrike">
                        <a:solidFill>
                          <a:srgbClr val="000000"/>
                        </a:solidFill>
                        <a:effectLst/>
                        <a:latin typeface="Calibri" panose="020F0502020204030204" pitchFamily="34" charset="0"/>
                      </a:endParaRPr>
                    </a:p>
                  </a:txBody>
                  <a:tcPr marL="36000" marR="18000" marT="18000" marB="18000" anchor="b"/>
                </a:tc>
                <a:extLst>
                  <a:ext uri="{0D108BD9-81ED-4DB2-BD59-A6C34878D82A}">
                    <a16:rowId xmlns:a16="http://schemas.microsoft.com/office/drawing/2014/main" xmlns="" val="566730217"/>
                  </a:ext>
                </a:extLst>
              </a:tr>
              <a:tr h="203092">
                <a:tc>
                  <a:txBody>
                    <a:bodyPr/>
                    <a:lstStyle/>
                    <a:p>
                      <a:pPr algn="l" fontAlgn="b"/>
                      <a:r>
                        <a:rPr lang="sv-SE" sz="1100" u="none" strike="noStrike">
                          <a:effectLst/>
                        </a:rPr>
                        <a:t>2016</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nej</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7</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18</a:t>
                      </a:r>
                      <a:endParaRPr lang="sv-SE" sz="1100" b="0" i="0" u="none" strike="noStrike">
                        <a:solidFill>
                          <a:srgbClr val="000000"/>
                        </a:solidFill>
                        <a:effectLst/>
                        <a:latin typeface="Calibri" panose="020F0502020204030204" pitchFamily="34" charset="0"/>
                      </a:endParaRPr>
                    </a:p>
                  </a:txBody>
                  <a:tcPr marL="36000" marR="18000" marT="18000" marB="18000" anchor="b"/>
                </a:tc>
                <a:extLst>
                  <a:ext uri="{0D108BD9-81ED-4DB2-BD59-A6C34878D82A}">
                    <a16:rowId xmlns:a16="http://schemas.microsoft.com/office/drawing/2014/main" xmlns="" val="1760983316"/>
                  </a:ext>
                </a:extLst>
              </a:tr>
              <a:tr h="203092">
                <a:tc>
                  <a:txBody>
                    <a:bodyPr/>
                    <a:lstStyle/>
                    <a:p>
                      <a:pPr algn="l" fontAlgn="b"/>
                      <a:r>
                        <a:rPr lang="sv-SE" sz="1100" u="none" strike="noStrike">
                          <a:effectLst/>
                        </a:rPr>
                        <a:t>2016</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ja</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3</a:t>
                      </a:r>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u="none" strike="noStrike">
                          <a:effectLst/>
                        </a:rPr>
                        <a:t>12</a:t>
                      </a:r>
                      <a:endParaRPr lang="sv-SE" sz="1100" b="0" i="0" u="none" strike="noStrike">
                        <a:solidFill>
                          <a:srgbClr val="000000"/>
                        </a:solidFill>
                        <a:effectLst/>
                        <a:latin typeface="Calibri" panose="020F0502020204030204" pitchFamily="34" charset="0"/>
                      </a:endParaRPr>
                    </a:p>
                  </a:txBody>
                  <a:tcPr marL="36000" marR="18000" marT="18000" marB="18000" anchor="b"/>
                </a:tc>
                <a:extLst>
                  <a:ext uri="{0D108BD9-81ED-4DB2-BD59-A6C34878D82A}">
                    <a16:rowId xmlns:a16="http://schemas.microsoft.com/office/drawing/2014/main" xmlns="" val="2375491225"/>
                  </a:ext>
                </a:extLst>
              </a:tr>
              <a:tr h="203092">
                <a:tc>
                  <a:txBody>
                    <a:bodyPr/>
                    <a:lstStyle/>
                    <a:p>
                      <a:pPr algn="l" fontAlgn="b"/>
                      <a:endParaRPr lang="sv-SE" sz="1100" b="0" i="0" u="none" strike="noStrike">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i="1" u="none" strike="noStrike" dirty="0">
                          <a:effectLst/>
                        </a:rPr>
                        <a:t>Summa</a:t>
                      </a:r>
                      <a:endParaRPr lang="sv-SE" sz="1100" b="0" i="1" u="none" strike="noStrike" dirty="0">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i="1" u="none" strike="noStrike" dirty="0">
                          <a:effectLst/>
                        </a:rPr>
                        <a:t>31</a:t>
                      </a:r>
                      <a:endParaRPr lang="sv-SE" sz="1100" b="0" i="1" u="none" strike="noStrike" dirty="0">
                        <a:solidFill>
                          <a:srgbClr val="000000"/>
                        </a:solidFill>
                        <a:effectLst/>
                        <a:latin typeface="Calibri" panose="020F0502020204030204" pitchFamily="34" charset="0"/>
                      </a:endParaRPr>
                    </a:p>
                  </a:txBody>
                  <a:tcPr marL="36000" marR="18000" marT="18000" marB="18000" anchor="b"/>
                </a:tc>
                <a:tc>
                  <a:txBody>
                    <a:bodyPr/>
                    <a:lstStyle/>
                    <a:p>
                      <a:pPr algn="l" fontAlgn="b"/>
                      <a:r>
                        <a:rPr lang="sv-SE" sz="1100" i="1" u="none" strike="noStrike" dirty="0">
                          <a:effectLst/>
                        </a:rPr>
                        <a:t>88</a:t>
                      </a:r>
                      <a:endParaRPr lang="sv-SE" sz="1100" b="0" i="1" u="none" strike="noStrike" dirty="0">
                        <a:solidFill>
                          <a:srgbClr val="000000"/>
                        </a:solidFill>
                        <a:effectLst/>
                        <a:latin typeface="Calibri" panose="020F0502020204030204" pitchFamily="34" charset="0"/>
                      </a:endParaRPr>
                    </a:p>
                  </a:txBody>
                  <a:tcPr marL="36000" marR="18000" marT="18000" marB="18000" anchor="b"/>
                </a:tc>
                <a:extLst>
                  <a:ext uri="{0D108BD9-81ED-4DB2-BD59-A6C34878D82A}">
                    <a16:rowId xmlns:a16="http://schemas.microsoft.com/office/drawing/2014/main" xmlns="" val="3805494680"/>
                  </a:ext>
                </a:extLst>
              </a:tr>
            </a:tbl>
          </a:graphicData>
        </a:graphic>
      </p:graphicFrame>
    </p:spTree>
    <p:extLst>
      <p:ext uri="{BB962C8B-B14F-4D97-AF65-F5344CB8AC3E}">
        <p14:creationId xmlns:p14="http://schemas.microsoft.com/office/powerpoint/2010/main" val="1377758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pPr>
              <a:defRPr/>
            </a:pPr>
            <a:r>
              <a:rPr lang="sv-SE" dirty="0"/>
              <a:t>2017-02-02 goo.gl/</a:t>
            </a:r>
            <a:r>
              <a:rPr lang="sv-SE" dirty="0" err="1"/>
              <a:t>wtwBiH</a:t>
            </a:r>
            <a:endParaRPr lang="sv-SE" dirty="0"/>
          </a:p>
        </p:txBody>
      </p:sp>
      <p:pic>
        <p:nvPicPr>
          <p:cNvPr id="10" name="Bildobjekt 9"/>
          <p:cNvPicPr>
            <a:picLocks noChangeAspect="1"/>
          </p:cNvPicPr>
          <p:nvPr/>
        </p:nvPicPr>
        <p:blipFill>
          <a:blip r:embed="rId3">
            <a:clrChange>
              <a:clrFrom>
                <a:srgbClr val="FFFFFF"/>
              </a:clrFrom>
              <a:clrTo>
                <a:srgbClr val="FFFFFF">
                  <a:alpha val="0"/>
                </a:srgbClr>
              </a:clrTo>
            </a:clrChange>
          </a:blip>
          <a:stretch>
            <a:fillRect/>
          </a:stretch>
        </p:blipFill>
        <p:spPr>
          <a:xfrm>
            <a:off x="1331640" y="764704"/>
            <a:ext cx="6852903" cy="4680826"/>
          </a:xfrm>
          <a:prstGeom prst="rect">
            <a:avLst/>
          </a:prstGeom>
        </p:spPr>
      </p:pic>
    </p:spTree>
    <p:extLst>
      <p:ext uri="{BB962C8B-B14F-4D97-AF65-F5344CB8AC3E}">
        <p14:creationId xmlns:p14="http://schemas.microsoft.com/office/powerpoint/2010/main" val="1687040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pPr>
              <a:defRPr/>
            </a:pPr>
            <a:r>
              <a:rPr lang="sv-SE" dirty="0"/>
              <a:t>2017-02-02</a:t>
            </a:r>
          </a:p>
        </p:txBody>
      </p:sp>
      <p:pic>
        <p:nvPicPr>
          <p:cNvPr id="5" name="Bildobjekt 4"/>
          <p:cNvPicPr>
            <a:picLocks noChangeAspect="1"/>
          </p:cNvPicPr>
          <p:nvPr/>
        </p:nvPicPr>
        <p:blipFill>
          <a:blip r:embed="rId3">
            <a:clrChange>
              <a:clrFrom>
                <a:srgbClr val="FFFFFF"/>
              </a:clrFrom>
              <a:clrTo>
                <a:srgbClr val="FFFFFF">
                  <a:alpha val="0"/>
                </a:srgbClr>
              </a:clrTo>
            </a:clrChange>
          </a:blip>
          <a:stretch>
            <a:fillRect/>
          </a:stretch>
        </p:blipFill>
        <p:spPr>
          <a:xfrm>
            <a:off x="1331640" y="764704"/>
            <a:ext cx="6921060" cy="5045544"/>
          </a:xfrm>
          <a:prstGeom prst="rect">
            <a:avLst/>
          </a:prstGeom>
        </p:spPr>
      </p:pic>
    </p:spTree>
    <p:extLst>
      <p:ext uri="{BB962C8B-B14F-4D97-AF65-F5344CB8AC3E}">
        <p14:creationId xmlns:p14="http://schemas.microsoft.com/office/powerpoint/2010/main" val="3329298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p>
            <a:pPr>
              <a:defRPr/>
            </a:pPr>
            <a:r>
              <a:rPr lang="sv-SE" dirty="0"/>
              <a:t>2017-02-02</a:t>
            </a:r>
          </a:p>
        </p:txBody>
      </p:sp>
      <p:pic>
        <p:nvPicPr>
          <p:cNvPr id="2" name="Bildobjekt 1"/>
          <p:cNvPicPr>
            <a:picLocks noChangeAspect="1"/>
          </p:cNvPicPr>
          <p:nvPr/>
        </p:nvPicPr>
        <p:blipFill>
          <a:blip r:embed="rId3"/>
          <a:stretch>
            <a:fillRect/>
          </a:stretch>
        </p:blipFill>
        <p:spPr>
          <a:xfrm>
            <a:off x="1187624" y="260648"/>
            <a:ext cx="6566614" cy="5398639"/>
          </a:xfrm>
          <a:prstGeom prst="rect">
            <a:avLst/>
          </a:prstGeom>
        </p:spPr>
      </p:pic>
    </p:spTree>
    <p:extLst>
      <p:ext uri="{BB962C8B-B14F-4D97-AF65-F5344CB8AC3E}">
        <p14:creationId xmlns:p14="http://schemas.microsoft.com/office/powerpoint/2010/main" val="13687116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9B3D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862</TotalTime>
  <Words>1333</Words>
  <Application>Microsoft Office PowerPoint</Application>
  <PresentationFormat>Bildspel på skärmen (4:3)</PresentationFormat>
  <Paragraphs>121</Paragraphs>
  <Slides>12</Slides>
  <Notes>10</Notes>
  <HiddenSlides>0</HiddenSlides>
  <MMClips>0</MMClips>
  <ScaleCrop>false</ScaleCrop>
  <HeadingPairs>
    <vt:vector size="4" baseType="variant">
      <vt:variant>
        <vt:lpstr>Tema</vt:lpstr>
      </vt:variant>
      <vt:variant>
        <vt:i4>1</vt:i4>
      </vt:variant>
      <vt:variant>
        <vt:lpstr>Bildrubriker</vt:lpstr>
      </vt:variant>
      <vt:variant>
        <vt:i4>12</vt:i4>
      </vt:variant>
    </vt:vector>
  </HeadingPairs>
  <TitlesOfParts>
    <vt:vector size="13" baseType="lpstr">
      <vt:lpstr>Office-tema</vt:lpstr>
      <vt:lpstr>Uppföljning av processerna för introduktion av nya läkemedel i Sverige</vt:lpstr>
      <vt:lpstr>Bakgrund</vt:lpstr>
      <vt:lpstr>Prioritering och försäljning (2016) av nyintroducerade (2014-2016) läkemedel</vt:lpstr>
      <vt:lpstr>Prioritering och försäljning (2016) av nyintroducerade (2014-2016) läkemedel – som prioriterats 2016</vt:lpstr>
      <vt:lpstr>Prioritering av nyintroducerade läkemedel (2014-2016), försäljning 2016 &amp; antal produkter</vt:lpstr>
      <vt:lpstr>Prioritering av nyintroducerade läkemedel (2014-2016), försäljning 2016 (mnkr) &amp; antal produkter</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Karolina Antonov</dc:creator>
  <cp:keywords>ordnat införande</cp:keywords>
  <cp:lastModifiedBy>Peter Leander</cp:lastModifiedBy>
  <cp:revision>42</cp:revision>
  <dcterms:created xsi:type="dcterms:W3CDTF">2016-06-27T13:46:46Z</dcterms:created>
  <dcterms:modified xsi:type="dcterms:W3CDTF">2017-02-10T06:49:50Z</dcterms:modified>
</cp:coreProperties>
</file>