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sldIdLst>
    <p:sldId id="337" r:id="rId2"/>
    <p:sldId id="455" r:id="rId3"/>
    <p:sldId id="431" r:id="rId4"/>
    <p:sldId id="354" r:id="rId5"/>
    <p:sldId id="436" r:id="rId6"/>
    <p:sldId id="425" r:id="rId7"/>
    <p:sldId id="422" r:id="rId8"/>
    <p:sldId id="477" r:id="rId9"/>
    <p:sldId id="478" r:id="rId10"/>
    <p:sldId id="47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drik Borgström" initials="FB" lastIdx="5" clrIdx="0">
    <p:extLst>
      <p:ext uri="{19B8F6BF-5375-455C-9EA6-DF929625EA0E}">
        <p15:presenceInfo xmlns:p15="http://schemas.microsoft.com/office/powerpoint/2012/main" userId="Fredrik Borgström" providerId="None"/>
      </p:ext>
    </p:extLst>
  </p:cmAuthor>
  <p:cmAuthor id="2" name="ÅsaB" initials="Å" lastIdx="54" clrIdx="1">
    <p:extLst>
      <p:ext uri="{19B8F6BF-5375-455C-9EA6-DF929625EA0E}">
        <p15:presenceInfo xmlns:p15="http://schemas.microsoft.com/office/powerpoint/2012/main" userId="ÅsaB" providerId="None"/>
      </p:ext>
    </p:extLst>
  </p:cmAuthor>
  <p:cmAuthor id="3" name="Ingrid Lindberg" initials="IL" lastIdx="43" clrIdx="2">
    <p:extLst>
      <p:ext uri="{19B8F6BF-5375-455C-9EA6-DF929625EA0E}">
        <p15:presenceInfo xmlns:p15="http://schemas.microsoft.com/office/powerpoint/2012/main" userId="S-1-5-21-950253986-3113957425-1191306683-1249" providerId="AD"/>
      </p:ext>
    </p:extLst>
  </p:cmAuthor>
  <p:cmAuthor id="4" name="Åsa By" initials="ÅB" lastIdx="55" clrIdx="3">
    <p:extLst>
      <p:ext uri="{19B8F6BF-5375-455C-9EA6-DF929625EA0E}">
        <p15:presenceInfo xmlns:p15="http://schemas.microsoft.com/office/powerpoint/2012/main" userId="S-1-5-21-950253986-3113957425-1191306683-11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9379"/>
    <a:srgbClr val="9F053C"/>
    <a:srgbClr val="8A0434"/>
    <a:srgbClr val="760000"/>
    <a:srgbClr val="FFFFFF"/>
    <a:srgbClr val="04AC54"/>
    <a:srgbClr val="04A351"/>
    <a:srgbClr val="089552"/>
    <a:srgbClr val="FF5050"/>
    <a:srgbClr val="ECFE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4" autoAdjust="0"/>
    <p:restoredTop sz="82357" autoAdjust="0"/>
  </p:normalViewPr>
  <p:slideViewPr>
    <p:cSldViewPr snapToGrid="0" snapToObjects="1">
      <p:cViewPr varScale="1">
        <p:scale>
          <a:sx n="71" d="100"/>
          <a:sy n="71" d="100"/>
        </p:scale>
        <p:origin x="374" y="62"/>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qr-dc01\Gemensam\QR%20Sweden\Projects\Completed\1541%20LIF%20access%20to%20medicines\2-Team\Tabulation\Quantify%20LIF_Tabulating%20Patients'%20Access%20to%20Medicines%20based%20on%20EFPIA%20WAIT%20Indicator%202017_2018-06_29_il_boxplot%20svenska.xlsm"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Rate of availability,</a:t>
            </a:r>
            <a:r>
              <a:rPr lang="en-US" baseline="0"/>
              <a:t> Swe updated</a:t>
            </a:r>
            <a:endParaRPr lang="en-US"/>
          </a:p>
        </c:rich>
      </c:tx>
      <c:layout>
        <c:manualLayout>
          <c:xMode val="edge"/>
          <c:yMode val="edge"/>
          <c:x val="0.13663888888888889"/>
          <c:y val="0.19948519948519949"/>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7.9247594050743664E-2"/>
          <c:y val="0.38024453024453025"/>
          <c:w val="0.6436983814523185"/>
          <c:h val="0.47047446771856216"/>
        </c:manualLayout>
      </c:layout>
      <c:barChart>
        <c:barDir val="bar"/>
        <c:grouping val="percentStacked"/>
        <c:varyColors val="0"/>
        <c:ser>
          <c:idx val="2"/>
          <c:order val="0"/>
          <c:tx>
            <c:strRef>
              <c:f>Sheet1!$I$3</c:f>
              <c:strCache>
                <c:ptCount val="1"/>
                <c:pt idx="0">
                  <c:v>Tillgängliga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Sheet1!$J$3</c:f>
              <c:numCache>
                <c:formatCode>General</c:formatCode>
                <c:ptCount val="1"/>
                <c:pt idx="0">
                  <c:v>91</c:v>
                </c:pt>
              </c:numCache>
            </c:numRef>
          </c:val>
          <c:extLst>
            <c:ext xmlns:c16="http://schemas.microsoft.com/office/drawing/2014/chart" uri="{C3380CC4-5D6E-409C-BE32-E72D297353CC}">
              <c16:uniqueId val="{00000000-5668-45EA-9C99-BEA43924CD97}"/>
            </c:ext>
          </c:extLst>
        </c:ser>
        <c:ser>
          <c:idx val="0"/>
          <c:order val="1"/>
          <c:tx>
            <c:strRef>
              <c:f>Sheet1!$I$4</c:f>
              <c:strCache>
                <c:ptCount val="1"/>
                <c:pt idx="0">
                  <c:v>Icke-tillgängliga</c:v>
                </c:pt>
              </c:strCache>
            </c:strRef>
          </c:tx>
          <c:spPr>
            <a:solidFill>
              <a:srgbClr val="8A043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Sheet1!$J$6</c:f>
              <c:numCache>
                <c:formatCode>General</c:formatCode>
                <c:ptCount val="1"/>
                <c:pt idx="0">
                  <c:v>143</c:v>
                </c:pt>
              </c:numCache>
            </c:numRef>
          </c:cat>
          <c:val>
            <c:numRef>
              <c:f>Sheet1!$J$4</c:f>
              <c:numCache>
                <c:formatCode>General</c:formatCode>
                <c:ptCount val="1"/>
                <c:pt idx="0">
                  <c:v>49</c:v>
                </c:pt>
              </c:numCache>
            </c:numRef>
          </c:val>
          <c:extLst>
            <c:ext xmlns:c16="http://schemas.microsoft.com/office/drawing/2014/chart" uri="{C3380CC4-5D6E-409C-BE32-E72D297353CC}">
              <c16:uniqueId val="{00000001-5668-45EA-9C99-BEA43924CD97}"/>
            </c:ext>
          </c:extLst>
        </c:ser>
        <c:ser>
          <c:idx val="1"/>
          <c:order val="2"/>
          <c:tx>
            <c:strRef>
              <c:f>Sheet1!$I$5</c:f>
              <c:strCache>
                <c:ptCount val="1"/>
                <c:pt idx="0">
                  <c:v>okänd, N/A</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Sheet1!$J$6</c:f>
              <c:numCache>
                <c:formatCode>General</c:formatCode>
                <c:ptCount val="1"/>
                <c:pt idx="0">
                  <c:v>143</c:v>
                </c:pt>
              </c:numCache>
            </c:numRef>
          </c:cat>
          <c:val>
            <c:numRef>
              <c:f>Sheet1!$J$5</c:f>
              <c:numCache>
                <c:formatCode>General</c:formatCode>
                <c:ptCount val="1"/>
                <c:pt idx="0">
                  <c:v>3</c:v>
                </c:pt>
              </c:numCache>
            </c:numRef>
          </c:val>
          <c:extLst>
            <c:ext xmlns:c16="http://schemas.microsoft.com/office/drawing/2014/chart" uri="{C3380CC4-5D6E-409C-BE32-E72D297353CC}">
              <c16:uniqueId val="{00000002-5668-45EA-9C99-BEA43924CD97}"/>
            </c:ext>
          </c:extLst>
        </c:ser>
        <c:dLbls>
          <c:showLegendKey val="0"/>
          <c:showVal val="0"/>
          <c:showCatName val="0"/>
          <c:showSerName val="0"/>
          <c:showPercent val="0"/>
          <c:showBubbleSize val="0"/>
        </c:dLbls>
        <c:gapWidth val="150"/>
        <c:overlap val="100"/>
        <c:axId val="331997912"/>
        <c:axId val="331997256"/>
      </c:barChart>
      <c:catAx>
        <c:axId val="331997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331997256"/>
        <c:crosses val="autoZero"/>
        <c:auto val="1"/>
        <c:lblAlgn val="ctr"/>
        <c:lblOffset val="100"/>
        <c:noMultiLvlLbl val="0"/>
      </c:catAx>
      <c:valAx>
        <c:axId val="3319972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31997912"/>
        <c:crosses val="autoZero"/>
        <c:crossBetween val="between"/>
      </c:valAx>
      <c:spPr>
        <a:noFill/>
        <a:ln>
          <a:noFill/>
        </a:ln>
        <a:effectLst/>
      </c:spPr>
    </c:plotArea>
    <c:legend>
      <c:legendPos val="r"/>
      <c:layout>
        <c:manualLayout>
          <c:xMode val="edge"/>
          <c:yMode val="edge"/>
          <c:x val="0.7616341953854413"/>
          <c:y val="0.40794349235757293"/>
          <c:w val="0.23661316921373982"/>
          <c:h val="0.5851744634861818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Huvudsaklig rational</c:v>
                </c:pt>
              </c:strCache>
            </c:strRef>
          </c:tx>
          <c:dPt>
            <c:idx val="0"/>
            <c:bubble3D val="0"/>
            <c:spPr>
              <a:solidFill>
                <a:srgbClr val="04AC54"/>
              </a:solidFill>
              <a:ln w="19050">
                <a:solidFill>
                  <a:schemeClr val="lt1"/>
                </a:solidFill>
              </a:ln>
              <a:effectLst/>
            </c:spPr>
            <c:extLst>
              <c:ext xmlns:c16="http://schemas.microsoft.com/office/drawing/2014/chart" uri="{C3380CC4-5D6E-409C-BE32-E72D297353CC}">
                <c16:uniqueId val="{00000001-2D43-4083-AC73-617119BCBDD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D43-4083-AC73-617119BCBDD0}"/>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2D43-4083-AC73-617119BCBDD0}"/>
              </c:ext>
            </c:extLst>
          </c:dPt>
          <c:dLbls>
            <c:dLbl>
              <c:idx val="0"/>
              <c:layout>
                <c:manualLayout>
                  <c:x val="-0.23392675075976302"/>
                  <c:y val="0.1735183436493184"/>
                </c:manualLayout>
              </c:layout>
              <c:tx>
                <c:rich>
                  <a:bodyPr/>
                  <a:lstStyle/>
                  <a:p>
                    <a:fld id="{76F928FB-5AD9-45BB-8794-D898392A1517}" type="CATEGORYNAME">
                      <a:rPr lang="sv-SE"/>
                      <a:pPr/>
                      <a:t>[CATEGORY NAME]</a:t>
                    </a:fld>
                    <a:r>
                      <a:rPr lang="sv-SE" baseline="0" dirty="0"/>
                      <a:t>
</a:t>
                    </a:r>
                    <a:fld id="{A03E9F0A-245D-49E3-BADD-1C059C4F8E71}" type="VALUE">
                      <a:rPr lang="sv-SE" baseline="0" smtClean="0"/>
                      <a:pPr/>
                      <a:t>[VALUE]</a:t>
                    </a:fld>
                    <a:r>
                      <a:rPr lang="sv-SE" baseline="0" dirty="0"/>
                      <a:t>; </a:t>
                    </a:r>
                    <a:fld id="{3DD58A1E-5CD1-425D-AC4E-49230845ED4A}" type="PERCENTAGE">
                      <a:rPr lang="sv-SE" baseline="0" smtClean="0"/>
                      <a:pPr/>
                      <a:t>[PERCENTAGE]</a:t>
                    </a:fld>
                    <a:endParaRPr lang="sv-SE" baseline="0" dirty="0"/>
                  </a:p>
                </c:rich>
              </c:tx>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D43-4083-AC73-617119BCBDD0}"/>
                </c:ext>
              </c:extLst>
            </c:dLbl>
            <c:dLbl>
              <c:idx val="1"/>
              <c:layout>
                <c:manualLayout>
                  <c:x val="-0.15792070976581576"/>
                  <c:y val="-0.13154546190064401"/>
                </c:manualLayout>
              </c:layout>
              <c:tx>
                <c:rich>
                  <a:bodyPr/>
                  <a:lstStyle/>
                  <a:p>
                    <a:fld id="{5AF378B9-4330-4095-A930-D60DD08100DB}" type="CATEGORYNAME">
                      <a:rPr lang="sv-SE"/>
                      <a:pPr/>
                      <a:t>[CATEGORY NAME]</a:t>
                    </a:fld>
                    <a:r>
                      <a:rPr lang="sv-SE" baseline="0" dirty="0"/>
                      <a:t>
</a:t>
                    </a:r>
                    <a:fld id="{15B94237-52D6-4AAC-B2A2-BB0FD668A4CF}" type="VALUE">
                      <a:rPr lang="sv-SE" baseline="0" smtClean="0"/>
                      <a:pPr/>
                      <a:t>[VALUE]</a:t>
                    </a:fld>
                    <a:r>
                      <a:rPr lang="sv-SE" baseline="0" dirty="0"/>
                      <a:t>; </a:t>
                    </a:r>
                    <a:fld id="{61F14B5B-E95F-454A-873A-67F21CC51E10}" type="PERCENTAGE">
                      <a:rPr lang="sv-SE" baseline="0" smtClean="0"/>
                      <a:pPr/>
                      <a:t>[PERCENTAGE]</a:t>
                    </a:fld>
                    <a:endParaRPr lang="sv-SE" baseline="0" dirty="0"/>
                  </a:p>
                </c:rich>
              </c:tx>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2D43-4083-AC73-617119BCBDD0}"/>
                </c:ext>
              </c:extLst>
            </c:dLbl>
            <c:dLbl>
              <c:idx val="2"/>
              <c:layout>
                <c:manualLayout>
                  <c:x val="0.23733051270061747"/>
                  <c:y val="1.8865069367918891E-2"/>
                </c:manualLayout>
              </c:layout>
              <c:tx>
                <c:rich>
                  <a:bodyPr/>
                  <a:lstStyle/>
                  <a:p>
                    <a:fld id="{431F7ABD-E4C2-4F35-83A9-A9C386A11DAE}" type="CATEGORYNAME">
                      <a:rPr lang="sv-SE"/>
                      <a:pPr/>
                      <a:t>[CATEGORY NAME]</a:t>
                    </a:fld>
                    <a:r>
                      <a:rPr lang="sv-SE" baseline="0" dirty="0"/>
                      <a:t>
</a:t>
                    </a:r>
                    <a:fld id="{4EF58AE3-C829-4AF0-8AC3-07112C1A172F}" type="VALUE">
                      <a:rPr lang="sv-SE" baseline="0" smtClean="0"/>
                      <a:pPr/>
                      <a:t>[VALUE]</a:t>
                    </a:fld>
                    <a:r>
                      <a:rPr lang="sv-SE" baseline="0" dirty="0"/>
                      <a:t>; </a:t>
                    </a:r>
                    <a:fld id="{56096888-98EE-41AA-8D4E-567E84A2D914}" type="PERCENTAGE">
                      <a:rPr lang="sv-SE" baseline="0" smtClean="0"/>
                      <a:pPr/>
                      <a:t>[PERCENTAGE]</a:t>
                    </a:fld>
                    <a:endParaRPr lang="sv-SE" baseline="0" dirty="0"/>
                  </a:p>
                </c:rich>
              </c:tx>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2D43-4083-AC73-617119BCBDD0}"/>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Annan medicin med samma ATC5 tillgänglig</c:v>
                </c:pt>
                <c:pt idx="1">
                  <c:v>MAH marknadsför produkten under annat brand</c:v>
                </c:pt>
                <c:pt idx="2">
                  <c:v>Lika eller mindre effektiv än tillgänglig komparator</c:v>
                </c:pt>
              </c:strCache>
            </c:strRef>
          </c:cat>
          <c:val>
            <c:numRef>
              <c:f>Sheet1!$B$2:$B$4</c:f>
              <c:numCache>
                <c:formatCode>General</c:formatCode>
                <c:ptCount val="3"/>
                <c:pt idx="0">
                  <c:v>6</c:v>
                </c:pt>
                <c:pt idx="1">
                  <c:v>4</c:v>
                </c:pt>
                <c:pt idx="2">
                  <c:v>9</c:v>
                </c:pt>
              </c:numCache>
            </c:numRef>
          </c:val>
          <c:extLst>
            <c:ext xmlns:c16="http://schemas.microsoft.com/office/drawing/2014/chart" uri="{C3380CC4-5D6E-409C-BE32-E72D297353CC}">
              <c16:uniqueId val="{00000006-2D43-4083-AC73-617119BCBDD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0247262799830749"/>
          <c:y val="1.826606610781773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4.023981184131712E-2"/>
          <c:y val="0.18654735393739197"/>
          <c:w val="0.48248401305012761"/>
          <c:h val="0.7235023383920588"/>
        </c:manualLayout>
      </c:layout>
      <c:pieChart>
        <c:varyColors val="1"/>
        <c:ser>
          <c:idx val="0"/>
          <c:order val="0"/>
          <c:tx>
            <c:strRef>
              <c:f>Sheet1!$B$1</c:f>
              <c:strCache>
                <c:ptCount val="1"/>
                <c:pt idx="0">
                  <c:v>Huvudsaklig anledning</c:v>
                </c:pt>
              </c:strCache>
            </c:strRef>
          </c:tx>
          <c:dPt>
            <c:idx val="0"/>
            <c:bubble3D val="0"/>
            <c:spPr>
              <a:solidFill>
                <a:srgbClr val="04AC54"/>
              </a:solidFill>
              <a:ln w="19050">
                <a:solidFill>
                  <a:schemeClr val="lt1"/>
                </a:solidFill>
              </a:ln>
              <a:effectLst/>
            </c:spPr>
            <c:extLst>
              <c:ext xmlns:c16="http://schemas.microsoft.com/office/drawing/2014/chart" uri="{C3380CC4-5D6E-409C-BE32-E72D297353CC}">
                <c16:uniqueId val="{00000002-FAA2-4649-9520-3A44B2F8A6A1}"/>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FAA2-4649-9520-3A44B2F8A6A1}"/>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FAA2-4649-9520-3A44B2F8A6A1}"/>
              </c:ext>
            </c:extLst>
          </c:dPt>
          <c:dPt>
            <c:idx val="3"/>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4-FAA2-4649-9520-3A44B2F8A6A1}"/>
              </c:ext>
            </c:extLst>
          </c:dPt>
          <c:dPt>
            <c:idx val="4"/>
            <c:bubble3D val="0"/>
            <c:spPr>
              <a:solidFill>
                <a:schemeClr val="accent2"/>
              </a:solidFill>
              <a:ln w="19050">
                <a:solidFill>
                  <a:schemeClr val="lt1"/>
                </a:solidFill>
              </a:ln>
              <a:effectLst/>
            </c:spPr>
            <c:extLst>
              <c:ext xmlns:c16="http://schemas.microsoft.com/office/drawing/2014/chart" uri="{C3380CC4-5D6E-409C-BE32-E72D297353CC}">
                <c16:uniqueId val="{00000001-FAA2-4649-9520-3A44B2F8A6A1}"/>
              </c:ext>
            </c:extLst>
          </c:dPt>
          <c:dLbls>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sv-SE"/>
                </a:p>
              </c:txPr>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FAA2-4649-9520-3A44B2F8A6A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Unik indikation</c:v>
                </c:pt>
                <c:pt idx="1">
                  <c:v>Unik administreringsform</c:v>
                </c:pt>
                <c:pt idx="2">
                  <c:v>Effektivare</c:v>
                </c:pt>
                <c:pt idx="3">
                  <c:v>Begränsade behandlingsalternativ/unmet need</c:v>
                </c:pt>
                <c:pt idx="4">
                  <c:v>Unik verkningsmekanism</c:v>
                </c:pt>
              </c:strCache>
            </c:strRef>
          </c:cat>
          <c:val>
            <c:numRef>
              <c:f>Sheet1!$B$2:$B$6</c:f>
              <c:numCache>
                <c:formatCode>General</c:formatCode>
                <c:ptCount val="5"/>
                <c:pt idx="0">
                  <c:v>3</c:v>
                </c:pt>
                <c:pt idx="1">
                  <c:v>2</c:v>
                </c:pt>
                <c:pt idx="2">
                  <c:v>2</c:v>
                </c:pt>
                <c:pt idx="3">
                  <c:v>14</c:v>
                </c:pt>
                <c:pt idx="4">
                  <c:v>9</c:v>
                </c:pt>
              </c:numCache>
            </c:numRef>
          </c:val>
          <c:extLst>
            <c:ext xmlns:c16="http://schemas.microsoft.com/office/drawing/2014/chart" uri="{C3380CC4-5D6E-409C-BE32-E72D297353CC}">
              <c16:uniqueId val="{00000000-FAA2-4649-9520-3A44B2F8A6A1}"/>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3220497377457632"/>
          <c:y val="0.23494170323162622"/>
          <c:w val="0.46779502622542368"/>
          <c:h val="0.6956735114613612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a:t>Fördelning</a:t>
            </a:r>
            <a:r>
              <a:rPr lang="en-US" dirty="0"/>
              <a:t> per land, 30 </a:t>
            </a:r>
            <a:r>
              <a:rPr lang="en-US" dirty="0" err="1"/>
              <a:t>icke-tillgängliga</a:t>
            </a:r>
            <a:r>
              <a:rPr lang="en-US" dirty="0"/>
              <a:t>, </a:t>
            </a:r>
            <a:r>
              <a:rPr lang="en-US" dirty="0" err="1"/>
              <a:t>icke-ersättningsbara</a:t>
            </a:r>
            <a:r>
              <a:rPr lang="en-US" dirty="0"/>
              <a:t>, </a:t>
            </a:r>
            <a:r>
              <a:rPr lang="en-US" dirty="0" err="1"/>
              <a:t>läkemedel</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stacked"/>
        <c:varyColors val="0"/>
        <c:ser>
          <c:idx val="0"/>
          <c:order val="0"/>
          <c:tx>
            <c:strRef>
              <c:f>Sheet1!$B$1</c:f>
              <c:strCache>
                <c:ptCount val="1"/>
                <c:pt idx="0">
                  <c:v>Tillgänglig</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Danmark</c:v>
                </c:pt>
                <c:pt idx="1">
                  <c:v>Finland</c:v>
                </c:pt>
                <c:pt idx="2">
                  <c:v>Norge</c:v>
                </c:pt>
              </c:strCache>
            </c:strRef>
          </c:cat>
          <c:val>
            <c:numRef>
              <c:f>Sheet1!$B$2:$B$4</c:f>
              <c:numCache>
                <c:formatCode>General</c:formatCode>
                <c:ptCount val="3"/>
                <c:pt idx="0">
                  <c:v>16</c:v>
                </c:pt>
                <c:pt idx="1">
                  <c:v>13</c:v>
                </c:pt>
                <c:pt idx="2">
                  <c:v>4</c:v>
                </c:pt>
              </c:numCache>
            </c:numRef>
          </c:val>
          <c:extLst>
            <c:ext xmlns:c16="http://schemas.microsoft.com/office/drawing/2014/chart" uri="{C3380CC4-5D6E-409C-BE32-E72D297353CC}">
              <c16:uniqueId val="{00000000-12AD-4D9B-83F0-E6848312DC60}"/>
            </c:ext>
          </c:extLst>
        </c:ser>
        <c:ser>
          <c:idx val="1"/>
          <c:order val="1"/>
          <c:tx>
            <c:strRef>
              <c:f>Sheet1!$C$1</c:f>
              <c:strCache>
                <c:ptCount val="1"/>
                <c:pt idx="0">
                  <c:v>Icke-tillgänglig</c:v>
                </c:pt>
              </c:strCache>
            </c:strRef>
          </c:tx>
          <c:spPr>
            <a:solidFill>
              <a:srgbClr val="8A043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Danmark</c:v>
                </c:pt>
                <c:pt idx="1">
                  <c:v>Finland</c:v>
                </c:pt>
                <c:pt idx="2">
                  <c:v>Norge</c:v>
                </c:pt>
              </c:strCache>
            </c:strRef>
          </c:cat>
          <c:val>
            <c:numRef>
              <c:f>Sheet1!$C$2:$C$4</c:f>
              <c:numCache>
                <c:formatCode>General</c:formatCode>
                <c:ptCount val="3"/>
                <c:pt idx="0">
                  <c:v>14</c:v>
                </c:pt>
                <c:pt idx="1">
                  <c:v>17</c:v>
                </c:pt>
                <c:pt idx="2">
                  <c:v>16</c:v>
                </c:pt>
              </c:numCache>
            </c:numRef>
          </c:val>
          <c:extLst>
            <c:ext xmlns:c16="http://schemas.microsoft.com/office/drawing/2014/chart" uri="{C3380CC4-5D6E-409C-BE32-E72D297353CC}">
              <c16:uniqueId val="{00000001-12AD-4D9B-83F0-E6848312DC60}"/>
            </c:ext>
          </c:extLst>
        </c:ser>
        <c:ser>
          <c:idx val="2"/>
          <c:order val="2"/>
          <c:tx>
            <c:strRef>
              <c:f>Sheet1!$D$1</c:f>
              <c:strCache>
                <c:ptCount val="1"/>
                <c:pt idx="0">
                  <c:v>Okänd*</c:v>
                </c:pt>
              </c:strCache>
            </c:strRef>
          </c:tx>
          <c:spPr>
            <a:solidFill>
              <a:schemeClr val="bg1">
                <a:lumMod val="5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12AD-4D9B-83F0-E6848312DC60}"/>
                </c:ext>
              </c:extLst>
            </c:dLbl>
            <c:dLbl>
              <c:idx val="1"/>
              <c:delete val="1"/>
              <c:extLst>
                <c:ext xmlns:c15="http://schemas.microsoft.com/office/drawing/2012/chart" uri="{CE6537A1-D6FC-4f65-9D91-7224C49458BB}"/>
                <c:ext xmlns:c16="http://schemas.microsoft.com/office/drawing/2014/chart" uri="{C3380CC4-5D6E-409C-BE32-E72D297353CC}">
                  <c16:uniqueId val="{00000004-12AD-4D9B-83F0-E6848312DC6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Danmark</c:v>
                </c:pt>
                <c:pt idx="1">
                  <c:v>Finland</c:v>
                </c:pt>
                <c:pt idx="2">
                  <c:v>Norge</c:v>
                </c:pt>
              </c:strCache>
            </c:strRef>
          </c:cat>
          <c:val>
            <c:numRef>
              <c:f>Sheet1!$D$2:$D$4</c:f>
              <c:numCache>
                <c:formatCode>General</c:formatCode>
                <c:ptCount val="3"/>
                <c:pt idx="0">
                  <c:v>0</c:v>
                </c:pt>
                <c:pt idx="1">
                  <c:v>0</c:v>
                </c:pt>
                <c:pt idx="2">
                  <c:v>10</c:v>
                </c:pt>
              </c:numCache>
            </c:numRef>
          </c:val>
          <c:extLst>
            <c:ext xmlns:c16="http://schemas.microsoft.com/office/drawing/2014/chart" uri="{C3380CC4-5D6E-409C-BE32-E72D297353CC}">
              <c16:uniqueId val="{00000002-12AD-4D9B-83F0-E6848312DC60}"/>
            </c:ext>
          </c:extLst>
        </c:ser>
        <c:dLbls>
          <c:showLegendKey val="0"/>
          <c:showVal val="0"/>
          <c:showCatName val="0"/>
          <c:showSerName val="0"/>
          <c:showPercent val="0"/>
          <c:showBubbleSize val="0"/>
        </c:dLbls>
        <c:gapWidth val="219"/>
        <c:overlap val="100"/>
        <c:axId val="575436936"/>
        <c:axId val="575438576"/>
      </c:barChart>
      <c:catAx>
        <c:axId val="575436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575438576"/>
        <c:crosses val="autoZero"/>
        <c:auto val="1"/>
        <c:lblAlgn val="ctr"/>
        <c:lblOffset val="100"/>
        <c:noMultiLvlLbl val="0"/>
      </c:catAx>
      <c:valAx>
        <c:axId val="575438576"/>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575436936"/>
        <c:crosses val="autoZero"/>
        <c:crossBetween val="between"/>
      </c:valAx>
      <c:spPr>
        <a:noFill/>
        <a:ln w="25400">
          <a:noFill/>
        </a:ln>
        <a:effectLst/>
      </c:spPr>
    </c:plotArea>
    <c:legend>
      <c:legendPos val="b"/>
      <c:layout>
        <c:manualLayout>
          <c:xMode val="edge"/>
          <c:yMode val="edge"/>
          <c:x val="0.13490967248716043"/>
          <c:y val="0.8989037148536474"/>
          <c:w val="0.74324426076931238"/>
          <c:h val="9.778203787584410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'Graphs sheet'!$B$18</c:f>
          <c:strCache>
            <c:ptCount val="1"/>
            <c:pt idx="0">
              <c:v>Box plot över time to market (antal dagar)</c:v>
            </c:pt>
          </c:strCache>
        </c:strRef>
      </c:tx>
      <c:layout>
        <c:manualLayout>
          <c:xMode val="edge"/>
          <c:yMode val="edge"/>
          <c:x val="0.16700755765121106"/>
          <c:y val="1.81468805655196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9.187646114973258E-2"/>
          <c:y val="0.21013445754147836"/>
          <c:w val="0.87758054920974116"/>
          <c:h val="0.68814832940896153"/>
        </c:manualLayout>
      </c:layout>
      <c:barChart>
        <c:barDir val="col"/>
        <c:grouping val="stacked"/>
        <c:varyColors val="0"/>
        <c:ser>
          <c:idx val="0"/>
          <c:order val="0"/>
          <c:spPr>
            <a:noFill/>
            <a:ln>
              <a:noFill/>
            </a:ln>
            <a:effectLst/>
          </c:spPr>
          <c:invertIfNegative val="0"/>
          <c:cat>
            <c:strRef>
              <c:f>'Graphs sheet'!$B$19</c:f>
              <c:strCache>
                <c:ptCount val="1"/>
                <c:pt idx="0">
                  <c:v>Time to market</c:v>
                </c:pt>
              </c:strCache>
            </c:strRef>
          </c:cat>
          <c:val>
            <c:numRef>
              <c:f>'Graphs sheet'!$B$20</c:f>
              <c:numCache>
                <c:formatCode>General</c:formatCode>
                <c:ptCount val="1"/>
                <c:pt idx="0">
                  <c:v>14</c:v>
                </c:pt>
              </c:numCache>
            </c:numRef>
          </c:val>
          <c:extLst>
            <c:ext xmlns:c16="http://schemas.microsoft.com/office/drawing/2014/chart" uri="{C3380CC4-5D6E-409C-BE32-E72D297353CC}">
              <c16:uniqueId val="{00000000-45E3-442B-A902-8761EB8E300F}"/>
            </c:ext>
          </c:extLst>
        </c:ser>
        <c:ser>
          <c:idx val="1"/>
          <c:order val="1"/>
          <c:spPr>
            <a:noFill/>
            <a:ln>
              <a:noFill/>
            </a:ln>
            <a:effectLst/>
          </c:spPr>
          <c:invertIfNegative val="0"/>
          <c:errBars>
            <c:errBarType val="minus"/>
            <c:errValType val="percentage"/>
            <c:noEndCap val="1"/>
            <c:val val="100"/>
            <c:spPr>
              <a:noFill/>
              <a:ln w="9525" cap="flat" cmpd="sng" algn="ctr">
                <a:solidFill>
                  <a:schemeClr val="bg1">
                    <a:lumMod val="50000"/>
                  </a:schemeClr>
                </a:solidFill>
                <a:round/>
              </a:ln>
              <a:effectLst/>
            </c:spPr>
          </c:errBars>
          <c:cat>
            <c:strRef>
              <c:f>'Graphs sheet'!$B$19</c:f>
              <c:strCache>
                <c:ptCount val="1"/>
                <c:pt idx="0">
                  <c:v>Time to market</c:v>
                </c:pt>
              </c:strCache>
            </c:strRef>
          </c:cat>
          <c:val>
            <c:numRef>
              <c:f>'Graphs sheet'!$B$21</c:f>
              <c:numCache>
                <c:formatCode>0</c:formatCode>
                <c:ptCount val="1"/>
                <c:pt idx="0">
                  <c:v>121.5</c:v>
                </c:pt>
              </c:numCache>
            </c:numRef>
          </c:val>
          <c:extLst>
            <c:ext xmlns:c16="http://schemas.microsoft.com/office/drawing/2014/chart" uri="{C3380CC4-5D6E-409C-BE32-E72D297353CC}">
              <c16:uniqueId val="{00000001-45E3-442B-A902-8761EB8E300F}"/>
            </c:ext>
          </c:extLst>
        </c:ser>
        <c:ser>
          <c:idx val="2"/>
          <c:order val="2"/>
          <c:spPr>
            <a:solidFill>
              <a:schemeClr val="accent2"/>
            </a:solidFill>
            <a:ln>
              <a:solidFill>
                <a:schemeClr val="bg1">
                  <a:lumMod val="50000"/>
                </a:schemeClr>
              </a:solidFill>
            </a:ln>
            <a:effectLst/>
          </c:spPr>
          <c:invertIfNegative val="0"/>
          <c:cat>
            <c:strRef>
              <c:f>'Graphs sheet'!$B$19</c:f>
              <c:strCache>
                <c:ptCount val="1"/>
                <c:pt idx="0">
                  <c:v>Time to market</c:v>
                </c:pt>
              </c:strCache>
            </c:strRef>
          </c:cat>
          <c:val>
            <c:numRef>
              <c:f>'Graphs sheet'!$B$22</c:f>
              <c:numCache>
                <c:formatCode>0</c:formatCode>
                <c:ptCount val="1"/>
                <c:pt idx="0">
                  <c:v>87.5</c:v>
                </c:pt>
              </c:numCache>
            </c:numRef>
          </c:val>
          <c:extLst>
            <c:ext xmlns:c16="http://schemas.microsoft.com/office/drawing/2014/chart" uri="{C3380CC4-5D6E-409C-BE32-E72D297353CC}">
              <c16:uniqueId val="{00000002-45E3-442B-A902-8761EB8E300F}"/>
            </c:ext>
          </c:extLst>
        </c:ser>
        <c:ser>
          <c:idx val="3"/>
          <c:order val="3"/>
          <c:spPr>
            <a:solidFill>
              <a:schemeClr val="accent2"/>
            </a:solidFill>
            <a:ln>
              <a:solidFill>
                <a:schemeClr val="bg1">
                  <a:lumMod val="50000"/>
                </a:schemeClr>
              </a:solidFill>
            </a:ln>
            <a:effectLst/>
          </c:spPr>
          <c:invertIfNegative val="0"/>
          <c:cat>
            <c:strRef>
              <c:f>'Graphs sheet'!$B$19</c:f>
              <c:strCache>
                <c:ptCount val="1"/>
                <c:pt idx="0">
                  <c:v>Time to market</c:v>
                </c:pt>
              </c:strCache>
            </c:strRef>
          </c:cat>
          <c:val>
            <c:numRef>
              <c:f>'Graphs sheet'!$B$23</c:f>
              <c:numCache>
                <c:formatCode>0</c:formatCode>
                <c:ptCount val="1"/>
                <c:pt idx="0">
                  <c:v>199</c:v>
                </c:pt>
              </c:numCache>
            </c:numRef>
          </c:val>
          <c:extLst>
            <c:ext xmlns:c16="http://schemas.microsoft.com/office/drawing/2014/chart" uri="{C3380CC4-5D6E-409C-BE32-E72D297353CC}">
              <c16:uniqueId val="{00000003-45E3-442B-A902-8761EB8E300F}"/>
            </c:ext>
          </c:extLst>
        </c:ser>
        <c:ser>
          <c:idx val="4"/>
          <c:order val="4"/>
          <c:spPr>
            <a:noFill/>
            <a:ln>
              <a:noFill/>
            </a:ln>
            <a:effectLst/>
          </c:spPr>
          <c:invertIfNegative val="0"/>
          <c:errBars>
            <c:errBarType val="minus"/>
            <c:errValType val="percentage"/>
            <c:noEndCap val="1"/>
            <c:val val="100"/>
            <c:spPr>
              <a:noFill/>
              <a:ln w="9525" cap="flat" cmpd="sng" algn="ctr">
                <a:solidFill>
                  <a:schemeClr val="bg1">
                    <a:lumMod val="50000"/>
                  </a:schemeClr>
                </a:solidFill>
                <a:round/>
              </a:ln>
              <a:effectLst/>
            </c:spPr>
          </c:errBars>
          <c:cat>
            <c:strRef>
              <c:f>'Graphs sheet'!$B$19</c:f>
              <c:strCache>
                <c:ptCount val="1"/>
                <c:pt idx="0">
                  <c:v>Time to market</c:v>
                </c:pt>
              </c:strCache>
            </c:strRef>
          </c:cat>
          <c:val>
            <c:numRef>
              <c:f>'Graphs sheet'!$B$24</c:f>
              <c:numCache>
                <c:formatCode>0</c:formatCode>
                <c:ptCount val="1"/>
                <c:pt idx="0">
                  <c:v>734</c:v>
                </c:pt>
              </c:numCache>
            </c:numRef>
          </c:val>
          <c:extLst>
            <c:ext xmlns:c16="http://schemas.microsoft.com/office/drawing/2014/chart" uri="{C3380CC4-5D6E-409C-BE32-E72D297353CC}">
              <c16:uniqueId val="{00000004-45E3-442B-A902-8761EB8E300F}"/>
            </c:ext>
          </c:extLst>
        </c:ser>
        <c:dLbls>
          <c:showLegendKey val="0"/>
          <c:showVal val="0"/>
          <c:showCatName val="0"/>
          <c:showSerName val="0"/>
          <c:showPercent val="0"/>
          <c:showBubbleSize val="0"/>
        </c:dLbls>
        <c:gapWidth val="150"/>
        <c:overlap val="100"/>
        <c:axId val="638355008"/>
        <c:axId val="638351072"/>
      </c:barChart>
      <c:catAx>
        <c:axId val="638355008"/>
        <c:scaling>
          <c:orientation val="minMax"/>
        </c:scaling>
        <c:delete val="1"/>
        <c:axPos val="b"/>
        <c:numFmt formatCode="General" sourceLinked="1"/>
        <c:majorTickMark val="none"/>
        <c:minorTickMark val="none"/>
        <c:tickLblPos val="nextTo"/>
        <c:crossAx val="638351072"/>
        <c:crosses val="autoZero"/>
        <c:auto val="1"/>
        <c:lblAlgn val="ctr"/>
        <c:lblOffset val="100"/>
        <c:noMultiLvlLbl val="0"/>
      </c:catAx>
      <c:valAx>
        <c:axId val="638351072"/>
        <c:scaling>
          <c:orientation val="minMax"/>
          <c:max val="1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638355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BFB2FD-10A5-46E7-8AC7-D1A7039B807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E681A23-F0DD-4FED-B354-CD0114FFDF1A}">
      <dgm:prSet phldrT="[Text]" custT="1"/>
      <dgm:spPr>
        <a:solidFill>
          <a:srgbClr val="8A0434"/>
        </a:solidFill>
        <a:ln>
          <a:solidFill>
            <a:schemeClr val="tx1"/>
          </a:solidFill>
        </a:ln>
      </dgm:spPr>
      <dgm:t>
        <a:bodyPr/>
        <a:lstStyle/>
        <a:p>
          <a:r>
            <a:rPr lang="sv-SE" sz="1200" b="1" dirty="0">
              <a:solidFill>
                <a:schemeClr val="bg1"/>
              </a:solidFill>
            </a:rPr>
            <a:t>49 </a:t>
          </a:r>
        </a:p>
        <a:p>
          <a:r>
            <a:rPr lang="sv-SE" sz="1200" b="1" dirty="0">
              <a:solidFill>
                <a:schemeClr val="bg1"/>
              </a:solidFill>
            </a:rPr>
            <a:t>icke-tillgängliga</a:t>
          </a:r>
          <a:endParaRPr lang="en-US" sz="1200" b="1" dirty="0">
            <a:solidFill>
              <a:schemeClr val="bg1"/>
            </a:solidFill>
          </a:endParaRPr>
        </a:p>
      </dgm:t>
    </dgm:pt>
    <dgm:pt modelId="{3FF2DB76-4A31-405D-A06A-95C11077ED29}" type="parTrans" cxnId="{BD222D08-DF59-48A6-AD3F-CCFD85C8AB61}">
      <dgm:prSet/>
      <dgm:spPr/>
      <dgm:t>
        <a:bodyPr/>
        <a:lstStyle/>
        <a:p>
          <a:endParaRPr lang="en-US" sz="2400"/>
        </a:p>
      </dgm:t>
    </dgm:pt>
    <dgm:pt modelId="{CFFF364A-221C-4305-8138-E72C461769DC}" type="sibTrans" cxnId="{BD222D08-DF59-48A6-AD3F-CCFD85C8AB61}">
      <dgm:prSet/>
      <dgm:spPr/>
      <dgm:t>
        <a:bodyPr/>
        <a:lstStyle/>
        <a:p>
          <a:endParaRPr lang="en-US" sz="2400"/>
        </a:p>
      </dgm:t>
    </dgm:pt>
    <dgm:pt modelId="{54E20811-8892-4E1D-978D-25A5A888BF89}">
      <dgm:prSet phldrT="[Text]" custT="1"/>
      <dgm:spPr>
        <a:solidFill>
          <a:srgbClr val="8A0434"/>
        </a:solidFill>
        <a:ln>
          <a:solidFill>
            <a:schemeClr val="tx1"/>
          </a:solidFill>
        </a:ln>
      </dgm:spPr>
      <dgm:t>
        <a:bodyPr/>
        <a:lstStyle/>
        <a:p>
          <a:r>
            <a:rPr lang="sv-SE" sz="1200" b="1" dirty="0">
              <a:solidFill>
                <a:schemeClr val="bg1"/>
              </a:solidFill>
            </a:rPr>
            <a:t>30 tillhandahålls ej</a:t>
          </a:r>
          <a:endParaRPr lang="en-US" sz="1200" b="1" dirty="0">
            <a:solidFill>
              <a:schemeClr val="bg1"/>
            </a:solidFill>
          </a:endParaRPr>
        </a:p>
      </dgm:t>
    </dgm:pt>
    <dgm:pt modelId="{D4BA54BE-9F9D-49A6-AE15-7D5C299AFB5D}" type="parTrans" cxnId="{659775DD-62FA-4749-A713-34554AA589F6}">
      <dgm:prSet/>
      <dgm:spPr>
        <a:ln>
          <a:solidFill>
            <a:schemeClr val="tx1"/>
          </a:solidFill>
        </a:ln>
      </dgm:spPr>
      <dgm:t>
        <a:bodyPr/>
        <a:lstStyle/>
        <a:p>
          <a:endParaRPr lang="en-US" sz="2400"/>
        </a:p>
      </dgm:t>
    </dgm:pt>
    <dgm:pt modelId="{9597EE05-EAC8-497A-B5BD-25843AF23123}" type="sibTrans" cxnId="{659775DD-62FA-4749-A713-34554AA589F6}">
      <dgm:prSet/>
      <dgm:spPr/>
      <dgm:t>
        <a:bodyPr/>
        <a:lstStyle/>
        <a:p>
          <a:endParaRPr lang="en-US" sz="2400"/>
        </a:p>
      </dgm:t>
    </dgm:pt>
    <dgm:pt modelId="{89D9FEF0-7650-42CB-A7E9-F3A5FD061C97}">
      <dgm:prSet phldrT="[Text]" custT="1"/>
      <dgm:spPr>
        <a:solidFill>
          <a:srgbClr val="8A0434"/>
        </a:solidFill>
        <a:ln>
          <a:solidFill>
            <a:schemeClr val="tx1"/>
          </a:solidFill>
        </a:ln>
      </dgm:spPr>
      <dgm:t>
        <a:bodyPr/>
        <a:lstStyle/>
        <a:p>
          <a:r>
            <a:rPr lang="sv-SE" sz="1200" b="1" dirty="0">
              <a:solidFill>
                <a:schemeClr val="bg1"/>
              </a:solidFill>
            </a:rPr>
            <a:t>5 tillhandahålls men har fått avslag</a:t>
          </a:r>
          <a:endParaRPr lang="en-US" sz="1200" b="1" dirty="0">
            <a:solidFill>
              <a:schemeClr val="bg1"/>
            </a:solidFill>
          </a:endParaRPr>
        </a:p>
      </dgm:t>
    </dgm:pt>
    <dgm:pt modelId="{4FAC7111-16A7-41D2-AD91-7DE8205A1E7B}" type="parTrans" cxnId="{88EB4059-ABB5-42CE-B61F-C4FF016DC637}">
      <dgm:prSet/>
      <dgm:spPr>
        <a:ln>
          <a:solidFill>
            <a:schemeClr val="tx1"/>
          </a:solidFill>
        </a:ln>
      </dgm:spPr>
      <dgm:t>
        <a:bodyPr/>
        <a:lstStyle/>
        <a:p>
          <a:endParaRPr lang="en-US" sz="2400"/>
        </a:p>
      </dgm:t>
    </dgm:pt>
    <dgm:pt modelId="{E48DD834-10D4-4528-BA25-38E63E7054F1}" type="sibTrans" cxnId="{88EB4059-ABB5-42CE-B61F-C4FF016DC637}">
      <dgm:prSet/>
      <dgm:spPr/>
      <dgm:t>
        <a:bodyPr/>
        <a:lstStyle/>
        <a:p>
          <a:endParaRPr lang="en-US" sz="2400"/>
        </a:p>
      </dgm:t>
    </dgm:pt>
    <dgm:pt modelId="{317284A6-15FF-4206-B393-34303306E52A}">
      <dgm:prSet phldrT="[Text]" custT="1"/>
      <dgm:spPr>
        <a:solidFill>
          <a:srgbClr val="8A0434"/>
        </a:solidFill>
        <a:ln>
          <a:solidFill>
            <a:schemeClr val="tx1"/>
          </a:solidFill>
        </a:ln>
      </dgm:spPr>
      <dgm:t>
        <a:bodyPr/>
        <a:lstStyle/>
        <a:p>
          <a:r>
            <a:rPr lang="sv-SE" sz="1200" b="1" dirty="0">
              <a:solidFill>
                <a:schemeClr val="bg1"/>
              </a:solidFill>
            </a:rPr>
            <a:t>14 tillhandahålls men saknar TLV/NT</a:t>
          </a:r>
          <a:endParaRPr lang="en-US" sz="1200" b="1" dirty="0">
            <a:solidFill>
              <a:schemeClr val="bg1"/>
            </a:solidFill>
          </a:endParaRPr>
        </a:p>
      </dgm:t>
    </dgm:pt>
    <dgm:pt modelId="{3C190622-A6C9-41B6-944A-4DC5EC4A8B75}" type="parTrans" cxnId="{978E6EAA-6201-4D70-9448-F685A7EB86F6}">
      <dgm:prSet/>
      <dgm:spPr>
        <a:ln>
          <a:solidFill>
            <a:schemeClr val="tx1"/>
          </a:solidFill>
        </a:ln>
      </dgm:spPr>
      <dgm:t>
        <a:bodyPr/>
        <a:lstStyle/>
        <a:p>
          <a:endParaRPr lang="en-US" sz="2400"/>
        </a:p>
      </dgm:t>
    </dgm:pt>
    <dgm:pt modelId="{19FFB497-34F4-4B56-9B7C-F2B3C109C797}" type="sibTrans" cxnId="{978E6EAA-6201-4D70-9448-F685A7EB86F6}">
      <dgm:prSet/>
      <dgm:spPr/>
      <dgm:t>
        <a:bodyPr/>
        <a:lstStyle/>
        <a:p>
          <a:endParaRPr lang="en-US" sz="2400"/>
        </a:p>
      </dgm:t>
    </dgm:pt>
    <dgm:pt modelId="{547EA7DF-6156-4029-B564-69388B71CEBB}">
      <dgm:prSet phldrT="[Text]" custT="1"/>
      <dgm:spPr>
        <a:solidFill>
          <a:srgbClr val="8A0434"/>
        </a:solidFill>
        <a:ln>
          <a:solidFill>
            <a:schemeClr val="tx1"/>
          </a:solidFill>
        </a:ln>
      </dgm:spPr>
      <dgm:t>
        <a:bodyPr/>
        <a:lstStyle/>
        <a:p>
          <a:r>
            <a:rPr lang="sv-SE" sz="1000" dirty="0">
              <a:solidFill>
                <a:schemeClr val="bg1"/>
              </a:solidFill>
            </a:rPr>
            <a:t>1 negativt TLV-beslut</a:t>
          </a:r>
          <a:endParaRPr lang="en-US" sz="1000" dirty="0">
            <a:solidFill>
              <a:schemeClr val="bg1"/>
            </a:solidFill>
          </a:endParaRPr>
        </a:p>
      </dgm:t>
    </dgm:pt>
    <dgm:pt modelId="{B8685CB1-F54D-4D3B-9B26-C8C38D7FB3C0}" type="parTrans" cxnId="{68B2CE39-186E-4CC7-B31D-0AB8893A79F6}">
      <dgm:prSet/>
      <dgm:spPr>
        <a:ln>
          <a:solidFill>
            <a:schemeClr val="tx1"/>
          </a:solidFill>
        </a:ln>
      </dgm:spPr>
      <dgm:t>
        <a:bodyPr/>
        <a:lstStyle/>
        <a:p>
          <a:endParaRPr lang="en-US" sz="2400"/>
        </a:p>
      </dgm:t>
    </dgm:pt>
    <dgm:pt modelId="{17197FCE-4FD0-447D-8907-E4B871A27FDD}" type="sibTrans" cxnId="{68B2CE39-186E-4CC7-B31D-0AB8893A79F6}">
      <dgm:prSet/>
      <dgm:spPr/>
      <dgm:t>
        <a:bodyPr/>
        <a:lstStyle/>
        <a:p>
          <a:endParaRPr lang="en-US" sz="2400"/>
        </a:p>
      </dgm:t>
    </dgm:pt>
    <dgm:pt modelId="{133E4918-BDBA-40DE-8AC4-202F2337850B}">
      <dgm:prSet phldrT="[Text]" custT="1"/>
      <dgm:spPr>
        <a:solidFill>
          <a:srgbClr val="8A0434"/>
        </a:solidFill>
        <a:ln>
          <a:solidFill>
            <a:schemeClr val="tx1"/>
          </a:solidFill>
        </a:ln>
      </dgm:spPr>
      <dgm:t>
        <a:bodyPr/>
        <a:lstStyle/>
        <a:p>
          <a:r>
            <a:rPr lang="sv-SE" sz="1000" dirty="0">
              <a:solidFill>
                <a:schemeClr val="bg1"/>
              </a:solidFill>
            </a:rPr>
            <a:t>3 negativa NT-rekommendationer</a:t>
          </a:r>
          <a:endParaRPr lang="en-US" sz="1000" dirty="0">
            <a:solidFill>
              <a:schemeClr val="bg1"/>
            </a:solidFill>
          </a:endParaRPr>
        </a:p>
      </dgm:t>
    </dgm:pt>
    <dgm:pt modelId="{12D55B81-F942-44B1-91A8-D42CEC3FB923}" type="parTrans" cxnId="{77C31BFA-8A9C-4DB6-A933-5EA4E060D17A}">
      <dgm:prSet/>
      <dgm:spPr>
        <a:ln>
          <a:solidFill>
            <a:schemeClr val="tx1"/>
          </a:solidFill>
        </a:ln>
      </dgm:spPr>
      <dgm:t>
        <a:bodyPr/>
        <a:lstStyle/>
        <a:p>
          <a:endParaRPr lang="en-US" sz="2400"/>
        </a:p>
      </dgm:t>
    </dgm:pt>
    <dgm:pt modelId="{AA361F19-2AE0-4185-BDB3-5BA56976A5B1}" type="sibTrans" cxnId="{77C31BFA-8A9C-4DB6-A933-5EA4E060D17A}">
      <dgm:prSet/>
      <dgm:spPr/>
      <dgm:t>
        <a:bodyPr/>
        <a:lstStyle/>
        <a:p>
          <a:endParaRPr lang="en-US" sz="2400"/>
        </a:p>
      </dgm:t>
    </dgm:pt>
    <dgm:pt modelId="{F5E97306-FF8D-4CE1-968F-4F6BBFF5A96C}">
      <dgm:prSet phldrT="[Text]" custT="1"/>
      <dgm:spPr>
        <a:solidFill>
          <a:srgbClr val="8A0434"/>
        </a:solidFill>
        <a:ln>
          <a:solidFill>
            <a:schemeClr val="tx1"/>
          </a:solidFill>
        </a:ln>
      </dgm:spPr>
      <dgm:t>
        <a:bodyPr/>
        <a:lstStyle/>
        <a:p>
          <a:r>
            <a:rPr lang="sv-SE" sz="1000" dirty="0">
              <a:solidFill>
                <a:schemeClr val="bg1"/>
              </a:solidFill>
            </a:rPr>
            <a:t>8  saknar TLV-beslut</a:t>
          </a:r>
          <a:endParaRPr lang="en-US" sz="1000" dirty="0">
            <a:solidFill>
              <a:schemeClr val="bg1"/>
            </a:solidFill>
          </a:endParaRPr>
        </a:p>
      </dgm:t>
    </dgm:pt>
    <dgm:pt modelId="{70817906-9C99-4F53-AF1A-CC95AD38E3E3}" type="parTrans" cxnId="{42849F92-3C8A-4CE5-B4AE-C537D16237A7}">
      <dgm:prSet/>
      <dgm:spPr>
        <a:ln>
          <a:solidFill>
            <a:schemeClr val="tx1"/>
          </a:solidFill>
        </a:ln>
      </dgm:spPr>
      <dgm:t>
        <a:bodyPr/>
        <a:lstStyle/>
        <a:p>
          <a:endParaRPr lang="en-US" sz="2400"/>
        </a:p>
      </dgm:t>
    </dgm:pt>
    <dgm:pt modelId="{8B8106DE-477D-4EAF-9CCF-ED9AD44BD6F2}" type="sibTrans" cxnId="{42849F92-3C8A-4CE5-B4AE-C537D16237A7}">
      <dgm:prSet/>
      <dgm:spPr/>
      <dgm:t>
        <a:bodyPr/>
        <a:lstStyle/>
        <a:p>
          <a:endParaRPr lang="en-US" sz="2400"/>
        </a:p>
      </dgm:t>
    </dgm:pt>
    <dgm:pt modelId="{06EC4105-B1F1-4DD2-B208-187CE83B7099}">
      <dgm:prSet phldrT="[Text]" custT="1"/>
      <dgm:spPr>
        <a:solidFill>
          <a:srgbClr val="8A0434"/>
        </a:solidFill>
        <a:ln>
          <a:solidFill>
            <a:schemeClr val="tx1"/>
          </a:solidFill>
        </a:ln>
      </dgm:spPr>
      <dgm:t>
        <a:bodyPr/>
        <a:lstStyle/>
        <a:p>
          <a:r>
            <a:rPr lang="sv-SE" sz="1000" dirty="0">
              <a:solidFill>
                <a:schemeClr val="bg1"/>
              </a:solidFill>
            </a:rPr>
            <a:t>6 saknar NT-rekommendation och relevant försäljing</a:t>
          </a:r>
          <a:endParaRPr lang="en-US" sz="1000" dirty="0">
            <a:solidFill>
              <a:schemeClr val="bg1"/>
            </a:solidFill>
          </a:endParaRPr>
        </a:p>
      </dgm:t>
    </dgm:pt>
    <dgm:pt modelId="{99D6487A-1C33-457B-8984-C6A8C64861F5}" type="parTrans" cxnId="{7B653827-13C7-4D2F-B6F3-750CC96B123D}">
      <dgm:prSet/>
      <dgm:spPr>
        <a:ln>
          <a:solidFill>
            <a:schemeClr val="tx1"/>
          </a:solidFill>
        </a:ln>
      </dgm:spPr>
      <dgm:t>
        <a:bodyPr/>
        <a:lstStyle/>
        <a:p>
          <a:endParaRPr lang="en-US" sz="2400"/>
        </a:p>
      </dgm:t>
    </dgm:pt>
    <dgm:pt modelId="{F365AC1E-6A7A-4827-B027-6E23C26389BC}" type="sibTrans" cxnId="{7B653827-13C7-4D2F-B6F3-750CC96B123D}">
      <dgm:prSet/>
      <dgm:spPr/>
      <dgm:t>
        <a:bodyPr/>
        <a:lstStyle/>
        <a:p>
          <a:endParaRPr lang="en-US" sz="2400"/>
        </a:p>
      </dgm:t>
    </dgm:pt>
    <dgm:pt modelId="{ECC0022D-E68F-44B1-A34F-6EAF74289FCE}">
      <dgm:prSet custT="1"/>
      <dgm:spPr>
        <a:solidFill>
          <a:srgbClr val="8A0434"/>
        </a:solidFill>
        <a:ln>
          <a:solidFill>
            <a:schemeClr val="tx1"/>
          </a:solidFill>
        </a:ln>
      </dgm:spPr>
      <dgm:t>
        <a:bodyPr/>
        <a:lstStyle/>
        <a:p>
          <a:r>
            <a:rPr lang="sv-SE" sz="1000" dirty="0">
              <a:solidFill>
                <a:schemeClr val="bg1"/>
              </a:solidFill>
            </a:rPr>
            <a:t>1 ”avvakta med användning”-rekommendation</a:t>
          </a:r>
          <a:endParaRPr lang="en-US" sz="1000" dirty="0">
            <a:solidFill>
              <a:schemeClr val="bg1"/>
            </a:solidFill>
          </a:endParaRPr>
        </a:p>
      </dgm:t>
    </dgm:pt>
    <dgm:pt modelId="{59D87EA1-4B58-493E-B233-68E59FFEC21B}" type="parTrans" cxnId="{BB1F66D6-9FE2-40DD-8570-C80D2DC6756A}">
      <dgm:prSet/>
      <dgm:spPr>
        <a:ln>
          <a:solidFill>
            <a:schemeClr val="tx1"/>
          </a:solidFill>
        </a:ln>
      </dgm:spPr>
      <dgm:t>
        <a:bodyPr/>
        <a:lstStyle/>
        <a:p>
          <a:endParaRPr lang="en-US" sz="2400"/>
        </a:p>
      </dgm:t>
    </dgm:pt>
    <dgm:pt modelId="{220F893C-4BEF-4864-8CE5-0BDC256A5E99}" type="sibTrans" cxnId="{BB1F66D6-9FE2-40DD-8570-C80D2DC6756A}">
      <dgm:prSet/>
      <dgm:spPr/>
      <dgm:t>
        <a:bodyPr/>
        <a:lstStyle/>
        <a:p>
          <a:endParaRPr lang="en-US" sz="2400"/>
        </a:p>
      </dgm:t>
    </dgm:pt>
    <dgm:pt modelId="{637610BF-7483-4C7F-ABAA-171C400AB852}" type="pres">
      <dgm:prSet presAssocID="{D3BFB2FD-10A5-46E7-8AC7-D1A7039B807A}" presName="hierChild1" presStyleCnt="0">
        <dgm:presLayoutVars>
          <dgm:orgChart val="1"/>
          <dgm:chPref val="1"/>
          <dgm:dir/>
          <dgm:animOne val="branch"/>
          <dgm:animLvl val="lvl"/>
          <dgm:resizeHandles/>
        </dgm:presLayoutVars>
      </dgm:prSet>
      <dgm:spPr/>
    </dgm:pt>
    <dgm:pt modelId="{62478E7F-208F-4EB3-887E-AA8124A3B285}" type="pres">
      <dgm:prSet presAssocID="{BE681A23-F0DD-4FED-B354-CD0114FFDF1A}" presName="hierRoot1" presStyleCnt="0">
        <dgm:presLayoutVars>
          <dgm:hierBranch val="init"/>
        </dgm:presLayoutVars>
      </dgm:prSet>
      <dgm:spPr/>
    </dgm:pt>
    <dgm:pt modelId="{5E50E8CD-535E-4DB9-BF33-E75D17E54E55}" type="pres">
      <dgm:prSet presAssocID="{BE681A23-F0DD-4FED-B354-CD0114FFDF1A}" presName="rootComposite1" presStyleCnt="0"/>
      <dgm:spPr/>
    </dgm:pt>
    <dgm:pt modelId="{F4212107-6478-4628-8E61-5B8166D9D5A7}" type="pres">
      <dgm:prSet presAssocID="{BE681A23-F0DD-4FED-B354-CD0114FFDF1A}" presName="rootText1" presStyleLbl="node0" presStyleIdx="0" presStyleCnt="1" custScaleX="107705" custLinFactNeighborY="6404">
        <dgm:presLayoutVars>
          <dgm:chPref val="3"/>
        </dgm:presLayoutVars>
      </dgm:prSet>
      <dgm:spPr/>
    </dgm:pt>
    <dgm:pt modelId="{26DACE8B-1E5B-4393-9C5D-CE5EE12D42D2}" type="pres">
      <dgm:prSet presAssocID="{BE681A23-F0DD-4FED-B354-CD0114FFDF1A}" presName="rootConnector1" presStyleLbl="node1" presStyleIdx="0" presStyleCnt="0"/>
      <dgm:spPr/>
    </dgm:pt>
    <dgm:pt modelId="{1803F48C-0FC3-4AA8-9D92-0876C1F86305}" type="pres">
      <dgm:prSet presAssocID="{BE681A23-F0DD-4FED-B354-CD0114FFDF1A}" presName="hierChild2" presStyleCnt="0"/>
      <dgm:spPr/>
    </dgm:pt>
    <dgm:pt modelId="{91A56FD5-69FA-44F9-948C-A4CEBA82C3D8}" type="pres">
      <dgm:prSet presAssocID="{D4BA54BE-9F9D-49A6-AE15-7D5C299AFB5D}" presName="Name37" presStyleLbl="parChTrans1D2" presStyleIdx="0" presStyleCnt="3"/>
      <dgm:spPr/>
    </dgm:pt>
    <dgm:pt modelId="{820FEFCB-F782-46D2-B961-26F01B129860}" type="pres">
      <dgm:prSet presAssocID="{54E20811-8892-4E1D-978D-25A5A888BF89}" presName="hierRoot2" presStyleCnt="0">
        <dgm:presLayoutVars>
          <dgm:hierBranch val="init"/>
        </dgm:presLayoutVars>
      </dgm:prSet>
      <dgm:spPr/>
    </dgm:pt>
    <dgm:pt modelId="{D96033E3-0B51-48EA-907C-C479907242E8}" type="pres">
      <dgm:prSet presAssocID="{54E20811-8892-4E1D-978D-25A5A888BF89}" presName="rootComposite" presStyleCnt="0"/>
      <dgm:spPr/>
    </dgm:pt>
    <dgm:pt modelId="{29C9B1E1-DB4E-4EC0-97AB-5E9775C1257E}" type="pres">
      <dgm:prSet presAssocID="{54E20811-8892-4E1D-978D-25A5A888BF89}" presName="rootText" presStyleLbl="node2" presStyleIdx="0" presStyleCnt="3" custScaleX="114396" custLinFactNeighborX="4453" custLinFactNeighborY="-6404">
        <dgm:presLayoutVars>
          <dgm:chPref val="3"/>
        </dgm:presLayoutVars>
      </dgm:prSet>
      <dgm:spPr/>
    </dgm:pt>
    <dgm:pt modelId="{49114523-3200-48B0-BC4B-39D78E335E4F}" type="pres">
      <dgm:prSet presAssocID="{54E20811-8892-4E1D-978D-25A5A888BF89}" presName="rootConnector" presStyleLbl="node2" presStyleIdx="0" presStyleCnt="3"/>
      <dgm:spPr/>
    </dgm:pt>
    <dgm:pt modelId="{90C84364-0B55-4D61-AE94-C4C1ECABC6BA}" type="pres">
      <dgm:prSet presAssocID="{54E20811-8892-4E1D-978D-25A5A888BF89}" presName="hierChild4" presStyleCnt="0"/>
      <dgm:spPr/>
    </dgm:pt>
    <dgm:pt modelId="{6692324E-5F11-4049-A09F-9126E71A21A3}" type="pres">
      <dgm:prSet presAssocID="{54E20811-8892-4E1D-978D-25A5A888BF89}" presName="hierChild5" presStyleCnt="0"/>
      <dgm:spPr/>
    </dgm:pt>
    <dgm:pt modelId="{9EB39D83-A072-49E9-8167-C97148E4ADE7}" type="pres">
      <dgm:prSet presAssocID="{4FAC7111-16A7-41D2-AD91-7DE8205A1E7B}" presName="Name37" presStyleLbl="parChTrans1D2" presStyleIdx="1" presStyleCnt="3"/>
      <dgm:spPr/>
    </dgm:pt>
    <dgm:pt modelId="{3E87B02B-FFD3-43AA-AA75-57165D9BE71A}" type="pres">
      <dgm:prSet presAssocID="{89D9FEF0-7650-42CB-A7E9-F3A5FD061C97}" presName="hierRoot2" presStyleCnt="0">
        <dgm:presLayoutVars>
          <dgm:hierBranch val="init"/>
        </dgm:presLayoutVars>
      </dgm:prSet>
      <dgm:spPr/>
    </dgm:pt>
    <dgm:pt modelId="{809A9D10-7CCB-4762-A4DB-9BFF2862C491}" type="pres">
      <dgm:prSet presAssocID="{89D9FEF0-7650-42CB-A7E9-F3A5FD061C97}" presName="rootComposite" presStyleCnt="0"/>
      <dgm:spPr/>
    </dgm:pt>
    <dgm:pt modelId="{1194C31F-EEB7-4441-86BC-249F068ECAA0}" type="pres">
      <dgm:prSet presAssocID="{89D9FEF0-7650-42CB-A7E9-F3A5FD061C97}" presName="rootText" presStyleLbl="node2" presStyleIdx="1" presStyleCnt="3" custScaleX="114396" custLinFactNeighborY="-6404">
        <dgm:presLayoutVars>
          <dgm:chPref val="3"/>
        </dgm:presLayoutVars>
      </dgm:prSet>
      <dgm:spPr/>
    </dgm:pt>
    <dgm:pt modelId="{32885293-7D16-4363-A2E3-17AB153AF679}" type="pres">
      <dgm:prSet presAssocID="{89D9FEF0-7650-42CB-A7E9-F3A5FD061C97}" presName="rootConnector" presStyleLbl="node2" presStyleIdx="1" presStyleCnt="3"/>
      <dgm:spPr/>
    </dgm:pt>
    <dgm:pt modelId="{6B996E9E-135B-44B8-AC28-4F068B99E761}" type="pres">
      <dgm:prSet presAssocID="{89D9FEF0-7650-42CB-A7E9-F3A5FD061C97}" presName="hierChild4" presStyleCnt="0"/>
      <dgm:spPr/>
    </dgm:pt>
    <dgm:pt modelId="{9CC1E90E-B9E3-47EC-B771-ED6CC7A7DDD7}" type="pres">
      <dgm:prSet presAssocID="{B8685CB1-F54D-4D3B-9B26-C8C38D7FB3C0}" presName="Name37" presStyleLbl="parChTrans1D3" presStyleIdx="0" presStyleCnt="5"/>
      <dgm:spPr/>
    </dgm:pt>
    <dgm:pt modelId="{1D61C535-DD8A-43B6-9301-29AB232804A2}" type="pres">
      <dgm:prSet presAssocID="{547EA7DF-6156-4029-B564-69388B71CEBB}" presName="hierRoot2" presStyleCnt="0">
        <dgm:presLayoutVars>
          <dgm:hierBranch val="init"/>
        </dgm:presLayoutVars>
      </dgm:prSet>
      <dgm:spPr/>
    </dgm:pt>
    <dgm:pt modelId="{1DCC487F-A660-42F5-8C83-5E6D3340C69B}" type="pres">
      <dgm:prSet presAssocID="{547EA7DF-6156-4029-B564-69388B71CEBB}" presName="rootComposite" presStyleCnt="0"/>
      <dgm:spPr/>
    </dgm:pt>
    <dgm:pt modelId="{819E4E24-779A-4400-AF47-26C81B0E8707}" type="pres">
      <dgm:prSet presAssocID="{547EA7DF-6156-4029-B564-69388B71CEBB}" presName="rootText" presStyleLbl="node3" presStyleIdx="0" presStyleCnt="5" custScaleY="75256" custLinFactNeighborY="-33621">
        <dgm:presLayoutVars>
          <dgm:chPref val="3"/>
        </dgm:presLayoutVars>
      </dgm:prSet>
      <dgm:spPr/>
    </dgm:pt>
    <dgm:pt modelId="{71BF2887-747C-4D15-B002-BA5655472768}" type="pres">
      <dgm:prSet presAssocID="{547EA7DF-6156-4029-B564-69388B71CEBB}" presName="rootConnector" presStyleLbl="node3" presStyleIdx="0" presStyleCnt="5"/>
      <dgm:spPr/>
    </dgm:pt>
    <dgm:pt modelId="{407F8F74-0662-4B5B-8630-62F8BA046AD4}" type="pres">
      <dgm:prSet presAssocID="{547EA7DF-6156-4029-B564-69388B71CEBB}" presName="hierChild4" presStyleCnt="0"/>
      <dgm:spPr/>
    </dgm:pt>
    <dgm:pt modelId="{136749A2-E251-4132-983A-8E51EBF303B7}" type="pres">
      <dgm:prSet presAssocID="{547EA7DF-6156-4029-B564-69388B71CEBB}" presName="hierChild5" presStyleCnt="0"/>
      <dgm:spPr/>
    </dgm:pt>
    <dgm:pt modelId="{15D1B38E-80E2-44A6-8474-DF7AEEC426BB}" type="pres">
      <dgm:prSet presAssocID="{12D55B81-F942-44B1-91A8-D42CEC3FB923}" presName="Name37" presStyleLbl="parChTrans1D3" presStyleIdx="1" presStyleCnt="5"/>
      <dgm:spPr/>
    </dgm:pt>
    <dgm:pt modelId="{7A84E46D-EEB5-4141-91C5-02DFF125E01B}" type="pres">
      <dgm:prSet presAssocID="{133E4918-BDBA-40DE-8AC4-202F2337850B}" presName="hierRoot2" presStyleCnt="0">
        <dgm:presLayoutVars>
          <dgm:hierBranch val="init"/>
        </dgm:presLayoutVars>
      </dgm:prSet>
      <dgm:spPr/>
    </dgm:pt>
    <dgm:pt modelId="{EDA6C796-3567-4A0D-A614-D0B3F4C5E89E}" type="pres">
      <dgm:prSet presAssocID="{133E4918-BDBA-40DE-8AC4-202F2337850B}" presName="rootComposite" presStyleCnt="0"/>
      <dgm:spPr/>
    </dgm:pt>
    <dgm:pt modelId="{2EA4BA09-BA20-4156-B820-A8F94DD34D6C}" type="pres">
      <dgm:prSet presAssocID="{133E4918-BDBA-40DE-8AC4-202F2337850B}" presName="rootText" presStyleLbl="node3" presStyleIdx="1" presStyleCnt="5" custScaleY="75256" custLinFactNeighborY="-58038">
        <dgm:presLayoutVars>
          <dgm:chPref val="3"/>
        </dgm:presLayoutVars>
      </dgm:prSet>
      <dgm:spPr/>
    </dgm:pt>
    <dgm:pt modelId="{BA1815C3-D089-4EA1-9863-A4462FA56D20}" type="pres">
      <dgm:prSet presAssocID="{133E4918-BDBA-40DE-8AC4-202F2337850B}" presName="rootConnector" presStyleLbl="node3" presStyleIdx="1" presStyleCnt="5"/>
      <dgm:spPr/>
    </dgm:pt>
    <dgm:pt modelId="{F7AAC14F-845E-4C50-94FD-57EAFCDBCFD7}" type="pres">
      <dgm:prSet presAssocID="{133E4918-BDBA-40DE-8AC4-202F2337850B}" presName="hierChild4" presStyleCnt="0"/>
      <dgm:spPr/>
    </dgm:pt>
    <dgm:pt modelId="{DF5D1DCD-5F97-4E92-8BCF-41A77148ACAB}" type="pres">
      <dgm:prSet presAssocID="{133E4918-BDBA-40DE-8AC4-202F2337850B}" presName="hierChild5" presStyleCnt="0"/>
      <dgm:spPr/>
    </dgm:pt>
    <dgm:pt modelId="{B859D35D-F257-4735-9FC7-B949DFAFF9B6}" type="pres">
      <dgm:prSet presAssocID="{59D87EA1-4B58-493E-B233-68E59FFEC21B}" presName="Name37" presStyleLbl="parChTrans1D3" presStyleIdx="2" presStyleCnt="5"/>
      <dgm:spPr/>
    </dgm:pt>
    <dgm:pt modelId="{B62C7B16-3648-4315-A0A4-D1009B7F8D9A}" type="pres">
      <dgm:prSet presAssocID="{ECC0022D-E68F-44B1-A34F-6EAF74289FCE}" presName="hierRoot2" presStyleCnt="0">
        <dgm:presLayoutVars>
          <dgm:hierBranch val="init"/>
        </dgm:presLayoutVars>
      </dgm:prSet>
      <dgm:spPr/>
    </dgm:pt>
    <dgm:pt modelId="{BAE5C8F6-EA54-4E86-B755-4E324EE3EA36}" type="pres">
      <dgm:prSet presAssocID="{ECC0022D-E68F-44B1-A34F-6EAF74289FCE}" presName="rootComposite" presStyleCnt="0"/>
      <dgm:spPr/>
    </dgm:pt>
    <dgm:pt modelId="{4B250E8B-A003-47CF-BC07-7A78F6FD7984}" type="pres">
      <dgm:prSet presAssocID="{ECC0022D-E68F-44B1-A34F-6EAF74289FCE}" presName="rootText" presStyleLbl="node3" presStyleIdx="2" presStyleCnt="5" custScaleY="75256" custLinFactNeighborY="-81358">
        <dgm:presLayoutVars>
          <dgm:chPref val="3"/>
        </dgm:presLayoutVars>
      </dgm:prSet>
      <dgm:spPr/>
    </dgm:pt>
    <dgm:pt modelId="{E440F46D-18D9-4A25-872D-5281C42D70D2}" type="pres">
      <dgm:prSet presAssocID="{ECC0022D-E68F-44B1-A34F-6EAF74289FCE}" presName="rootConnector" presStyleLbl="node3" presStyleIdx="2" presStyleCnt="5"/>
      <dgm:spPr/>
    </dgm:pt>
    <dgm:pt modelId="{FFC464CE-058F-44BD-960D-869F0203728D}" type="pres">
      <dgm:prSet presAssocID="{ECC0022D-E68F-44B1-A34F-6EAF74289FCE}" presName="hierChild4" presStyleCnt="0"/>
      <dgm:spPr/>
    </dgm:pt>
    <dgm:pt modelId="{304F7250-96C6-4BD3-B7EE-0A027B2F1BE1}" type="pres">
      <dgm:prSet presAssocID="{ECC0022D-E68F-44B1-A34F-6EAF74289FCE}" presName="hierChild5" presStyleCnt="0"/>
      <dgm:spPr/>
    </dgm:pt>
    <dgm:pt modelId="{7788566A-3BC3-4A67-964F-CD60B12D43BF}" type="pres">
      <dgm:prSet presAssocID="{89D9FEF0-7650-42CB-A7E9-F3A5FD061C97}" presName="hierChild5" presStyleCnt="0"/>
      <dgm:spPr/>
    </dgm:pt>
    <dgm:pt modelId="{40781992-5DDD-4C23-A3AC-C0476B4B8363}" type="pres">
      <dgm:prSet presAssocID="{3C190622-A6C9-41B6-944A-4DC5EC4A8B75}" presName="Name37" presStyleLbl="parChTrans1D2" presStyleIdx="2" presStyleCnt="3"/>
      <dgm:spPr/>
    </dgm:pt>
    <dgm:pt modelId="{F9865D0F-73F2-4CE6-9AC5-431A6877E0C5}" type="pres">
      <dgm:prSet presAssocID="{317284A6-15FF-4206-B393-34303306E52A}" presName="hierRoot2" presStyleCnt="0">
        <dgm:presLayoutVars>
          <dgm:hierBranch val="init"/>
        </dgm:presLayoutVars>
      </dgm:prSet>
      <dgm:spPr/>
    </dgm:pt>
    <dgm:pt modelId="{1FF8DBC6-0B78-4FEE-9089-825C213A025B}" type="pres">
      <dgm:prSet presAssocID="{317284A6-15FF-4206-B393-34303306E52A}" presName="rootComposite" presStyleCnt="0"/>
      <dgm:spPr/>
    </dgm:pt>
    <dgm:pt modelId="{5ECD9DCE-1CB4-439F-9D5B-DCF4DE22B810}" type="pres">
      <dgm:prSet presAssocID="{317284A6-15FF-4206-B393-34303306E52A}" presName="rootText" presStyleLbl="node2" presStyleIdx="2" presStyleCnt="3" custScaleX="114396" custLinFactNeighborX="-3710" custLinFactNeighborY="-6404">
        <dgm:presLayoutVars>
          <dgm:chPref val="3"/>
        </dgm:presLayoutVars>
      </dgm:prSet>
      <dgm:spPr/>
    </dgm:pt>
    <dgm:pt modelId="{12C14A4E-6CFE-4374-A8EB-EBA5D31D7182}" type="pres">
      <dgm:prSet presAssocID="{317284A6-15FF-4206-B393-34303306E52A}" presName="rootConnector" presStyleLbl="node2" presStyleIdx="2" presStyleCnt="3"/>
      <dgm:spPr/>
    </dgm:pt>
    <dgm:pt modelId="{8ADEE3A0-C056-4C87-A471-D72C31B7D0BE}" type="pres">
      <dgm:prSet presAssocID="{317284A6-15FF-4206-B393-34303306E52A}" presName="hierChild4" presStyleCnt="0"/>
      <dgm:spPr/>
    </dgm:pt>
    <dgm:pt modelId="{5704EBA3-D226-4530-922C-23B180F7FA42}" type="pres">
      <dgm:prSet presAssocID="{70817906-9C99-4F53-AF1A-CC95AD38E3E3}" presName="Name37" presStyleLbl="parChTrans1D3" presStyleIdx="3" presStyleCnt="5"/>
      <dgm:spPr/>
    </dgm:pt>
    <dgm:pt modelId="{925A5465-7A09-4911-8176-B9A1D4D1A7EA}" type="pres">
      <dgm:prSet presAssocID="{F5E97306-FF8D-4CE1-968F-4F6BBFF5A96C}" presName="hierRoot2" presStyleCnt="0">
        <dgm:presLayoutVars>
          <dgm:hierBranch val="init"/>
        </dgm:presLayoutVars>
      </dgm:prSet>
      <dgm:spPr/>
    </dgm:pt>
    <dgm:pt modelId="{C3682957-BC5A-4AEC-9950-F0D4C04A894B}" type="pres">
      <dgm:prSet presAssocID="{F5E97306-FF8D-4CE1-968F-4F6BBFF5A96C}" presName="rootComposite" presStyleCnt="0"/>
      <dgm:spPr/>
    </dgm:pt>
    <dgm:pt modelId="{E5F7FF55-0C2A-4BE6-9939-A3CBF35F8DAF}" type="pres">
      <dgm:prSet presAssocID="{F5E97306-FF8D-4CE1-968F-4F6BBFF5A96C}" presName="rootText" presStyleLbl="node3" presStyleIdx="3" presStyleCnt="5" custScaleX="90991" custScaleY="75256" custLinFactNeighborX="-5230" custLinFactNeighborY="-33621">
        <dgm:presLayoutVars>
          <dgm:chPref val="3"/>
        </dgm:presLayoutVars>
      </dgm:prSet>
      <dgm:spPr/>
    </dgm:pt>
    <dgm:pt modelId="{3E03F970-95D8-413C-99FD-E16D4D7056A6}" type="pres">
      <dgm:prSet presAssocID="{F5E97306-FF8D-4CE1-968F-4F6BBFF5A96C}" presName="rootConnector" presStyleLbl="node3" presStyleIdx="3" presStyleCnt="5"/>
      <dgm:spPr/>
    </dgm:pt>
    <dgm:pt modelId="{2D8354F0-A617-45EC-AE7B-878D8C38C585}" type="pres">
      <dgm:prSet presAssocID="{F5E97306-FF8D-4CE1-968F-4F6BBFF5A96C}" presName="hierChild4" presStyleCnt="0"/>
      <dgm:spPr/>
    </dgm:pt>
    <dgm:pt modelId="{E8EA0D5C-0B36-44FD-8424-D0BE1E70600E}" type="pres">
      <dgm:prSet presAssocID="{F5E97306-FF8D-4CE1-968F-4F6BBFF5A96C}" presName="hierChild5" presStyleCnt="0"/>
      <dgm:spPr/>
    </dgm:pt>
    <dgm:pt modelId="{C4DDDC37-8E52-48D6-85C6-ACDBE986818D}" type="pres">
      <dgm:prSet presAssocID="{99D6487A-1C33-457B-8984-C6A8C64861F5}" presName="Name37" presStyleLbl="parChTrans1D3" presStyleIdx="4" presStyleCnt="5"/>
      <dgm:spPr/>
    </dgm:pt>
    <dgm:pt modelId="{EE56A686-A74E-4D81-A678-4F21EBD13DE8}" type="pres">
      <dgm:prSet presAssocID="{06EC4105-B1F1-4DD2-B208-187CE83B7099}" presName="hierRoot2" presStyleCnt="0">
        <dgm:presLayoutVars>
          <dgm:hierBranch val="init"/>
        </dgm:presLayoutVars>
      </dgm:prSet>
      <dgm:spPr/>
    </dgm:pt>
    <dgm:pt modelId="{4056F7F4-29A8-4545-8FC1-C67E4696FD43}" type="pres">
      <dgm:prSet presAssocID="{06EC4105-B1F1-4DD2-B208-187CE83B7099}" presName="rootComposite" presStyleCnt="0"/>
      <dgm:spPr/>
    </dgm:pt>
    <dgm:pt modelId="{EE65F3AD-52C0-4F1D-BB48-93363887646F}" type="pres">
      <dgm:prSet presAssocID="{06EC4105-B1F1-4DD2-B208-187CE83B7099}" presName="rootText" presStyleLbl="node3" presStyleIdx="4" presStyleCnt="5" custScaleX="90991" custScaleY="75256" custLinFactNeighborX="-5229" custLinFactNeighborY="-56038">
        <dgm:presLayoutVars>
          <dgm:chPref val="3"/>
        </dgm:presLayoutVars>
      </dgm:prSet>
      <dgm:spPr/>
    </dgm:pt>
    <dgm:pt modelId="{A1EA46BC-408D-48AE-9222-9A0C8E8BEC87}" type="pres">
      <dgm:prSet presAssocID="{06EC4105-B1F1-4DD2-B208-187CE83B7099}" presName="rootConnector" presStyleLbl="node3" presStyleIdx="4" presStyleCnt="5"/>
      <dgm:spPr/>
    </dgm:pt>
    <dgm:pt modelId="{C1FC0CE2-B63A-4C72-8423-83A7A78564F8}" type="pres">
      <dgm:prSet presAssocID="{06EC4105-B1F1-4DD2-B208-187CE83B7099}" presName="hierChild4" presStyleCnt="0"/>
      <dgm:spPr/>
    </dgm:pt>
    <dgm:pt modelId="{72320DCE-558D-4621-B8DA-A51AC30B3D6F}" type="pres">
      <dgm:prSet presAssocID="{06EC4105-B1F1-4DD2-B208-187CE83B7099}" presName="hierChild5" presStyleCnt="0"/>
      <dgm:spPr/>
    </dgm:pt>
    <dgm:pt modelId="{56BB5123-1974-4ADE-9C44-7A83D22B5033}" type="pres">
      <dgm:prSet presAssocID="{317284A6-15FF-4206-B393-34303306E52A}" presName="hierChild5" presStyleCnt="0"/>
      <dgm:spPr/>
    </dgm:pt>
    <dgm:pt modelId="{116B01AD-3FD5-4DEA-AFC9-A9DE3ACB9CD5}" type="pres">
      <dgm:prSet presAssocID="{BE681A23-F0DD-4FED-B354-CD0114FFDF1A}" presName="hierChild3" presStyleCnt="0"/>
      <dgm:spPr/>
    </dgm:pt>
  </dgm:ptLst>
  <dgm:cxnLst>
    <dgm:cxn modelId="{67AE9700-5417-43FF-9423-80CE66AEBB23}" type="presOf" srcId="{B8685CB1-F54D-4D3B-9B26-C8C38D7FB3C0}" destId="{9CC1E90E-B9E3-47EC-B771-ED6CC7A7DDD7}" srcOrd="0" destOrd="0" presId="urn:microsoft.com/office/officeart/2005/8/layout/orgChart1"/>
    <dgm:cxn modelId="{BD222D08-DF59-48A6-AD3F-CCFD85C8AB61}" srcId="{D3BFB2FD-10A5-46E7-8AC7-D1A7039B807A}" destId="{BE681A23-F0DD-4FED-B354-CD0114FFDF1A}" srcOrd="0" destOrd="0" parTransId="{3FF2DB76-4A31-405D-A06A-95C11077ED29}" sibTransId="{CFFF364A-221C-4305-8138-E72C461769DC}"/>
    <dgm:cxn modelId="{013BC50F-8055-46BA-9275-97D0BCAC0A73}" type="presOf" srcId="{4FAC7111-16A7-41D2-AD91-7DE8205A1E7B}" destId="{9EB39D83-A072-49E9-8167-C97148E4ADE7}" srcOrd="0" destOrd="0" presId="urn:microsoft.com/office/officeart/2005/8/layout/orgChart1"/>
    <dgm:cxn modelId="{9AEFF617-F831-44D6-A6BD-CD9E4A239AB5}" type="presOf" srcId="{59D87EA1-4B58-493E-B233-68E59FFEC21B}" destId="{B859D35D-F257-4735-9FC7-B949DFAFF9B6}" srcOrd="0" destOrd="0" presId="urn:microsoft.com/office/officeart/2005/8/layout/orgChart1"/>
    <dgm:cxn modelId="{F5C5401F-603E-4448-B6A9-2F073F8804B5}" type="presOf" srcId="{89D9FEF0-7650-42CB-A7E9-F3A5FD061C97}" destId="{32885293-7D16-4363-A2E3-17AB153AF679}" srcOrd="1" destOrd="0" presId="urn:microsoft.com/office/officeart/2005/8/layout/orgChart1"/>
    <dgm:cxn modelId="{0799B324-BD81-43B9-A611-06610854863A}" type="presOf" srcId="{D4BA54BE-9F9D-49A6-AE15-7D5C299AFB5D}" destId="{91A56FD5-69FA-44F9-948C-A4CEBA82C3D8}" srcOrd="0" destOrd="0" presId="urn:microsoft.com/office/officeart/2005/8/layout/orgChart1"/>
    <dgm:cxn modelId="{A80D2527-55EF-4810-8913-DED0F4BE23FA}" type="presOf" srcId="{F5E97306-FF8D-4CE1-968F-4F6BBFF5A96C}" destId="{3E03F970-95D8-413C-99FD-E16D4D7056A6}" srcOrd="1" destOrd="0" presId="urn:microsoft.com/office/officeart/2005/8/layout/orgChart1"/>
    <dgm:cxn modelId="{7B653827-13C7-4D2F-B6F3-750CC96B123D}" srcId="{317284A6-15FF-4206-B393-34303306E52A}" destId="{06EC4105-B1F1-4DD2-B208-187CE83B7099}" srcOrd="1" destOrd="0" parTransId="{99D6487A-1C33-457B-8984-C6A8C64861F5}" sibTransId="{F365AC1E-6A7A-4827-B027-6E23C26389BC}"/>
    <dgm:cxn modelId="{AB55A52D-2934-42C3-A92F-6D6FFDA3CEDA}" type="presOf" srcId="{3C190622-A6C9-41B6-944A-4DC5EC4A8B75}" destId="{40781992-5DDD-4C23-A3AC-C0476B4B8363}" srcOrd="0" destOrd="0" presId="urn:microsoft.com/office/officeart/2005/8/layout/orgChart1"/>
    <dgm:cxn modelId="{4576222E-1E28-4450-8393-D2C483E50859}" type="presOf" srcId="{547EA7DF-6156-4029-B564-69388B71CEBB}" destId="{71BF2887-747C-4D15-B002-BA5655472768}" srcOrd="1" destOrd="0" presId="urn:microsoft.com/office/officeart/2005/8/layout/orgChart1"/>
    <dgm:cxn modelId="{A7C1B832-119A-42C5-AA86-675FA57E534C}" type="presOf" srcId="{D3BFB2FD-10A5-46E7-8AC7-D1A7039B807A}" destId="{637610BF-7483-4C7F-ABAA-171C400AB852}" srcOrd="0" destOrd="0" presId="urn:microsoft.com/office/officeart/2005/8/layout/orgChart1"/>
    <dgm:cxn modelId="{76D1F734-3401-4ADE-B937-363331A9B744}" type="presOf" srcId="{99D6487A-1C33-457B-8984-C6A8C64861F5}" destId="{C4DDDC37-8E52-48D6-85C6-ACDBE986818D}" srcOrd="0" destOrd="0" presId="urn:microsoft.com/office/officeart/2005/8/layout/orgChart1"/>
    <dgm:cxn modelId="{68B2CE39-186E-4CC7-B31D-0AB8893A79F6}" srcId="{89D9FEF0-7650-42CB-A7E9-F3A5FD061C97}" destId="{547EA7DF-6156-4029-B564-69388B71CEBB}" srcOrd="0" destOrd="0" parTransId="{B8685CB1-F54D-4D3B-9B26-C8C38D7FB3C0}" sibTransId="{17197FCE-4FD0-447D-8907-E4B871A27FDD}"/>
    <dgm:cxn modelId="{17BC4745-2FEE-410B-8D2C-9EA070110D4F}" type="presOf" srcId="{317284A6-15FF-4206-B393-34303306E52A}" destId="{5ECD9DCE-1CB4-439F-9D5B-DCF4DE22B810}" srcOrd="0" destOrd="0" presId="urn:microsoft.com/office/officeart/2005/8/layout/orgChart1"/>
    <dgm:cxn modelId="{C0B49645-1B7B-4F26-B4A7-5B4DF285FEF7}" type="presOf" srcId="{BE681A23-F0DD-4FED-B354-CD0114FFDF1A}" destId="{F4212107-6478-4628-8E61-5B8166D9D5A7}" srcOrd="0" destOrd="0" presId="urn:microsoft.com/office/officeart/2005/8/layout/orgChart1"/>
    <dgm:cxn modelId="{EAB5876C-6CC9-44F7-A425-4B45485A44C3}" type="presOf" srcId="{133E4918-BDBA-40DE-8AC4-202F2337850B}" destId="{BA1815C3-D089-4EA1-9863-A4462FA56D20}" srcOrd="1" destOrd="0" presId="urn:microsoft.com/office/officeart/2005/8/layout/orgChart1"/>
    <dgm:cxn modelId="{F8BDB671-4960-4BF0-9E91-F5675421FF8D}" type="presOf" srcId="{54E20811-8892-4E1D-978D-25A5A888BF89}" destId="{49114523-3200-48B0-BC4B-39D78E335E4F}" srcOrd="1" destOrd="0" presId="urn:microsoft.com/office/officeart/2005/8/layout/orgChart1"/>
    <dgm:cxn modelId="{4C261C57-A475-49AD-9DA2-EC0B17312A73}" type="presOf" srcId="{54E20811-8892-4E1D-978D-25A5A888BF89}" destId="{29C9B1E1-DB4E-4EC0-97AB-5E9775C1257E}" srcOrd="0" destOrd="0" presId="urn:microsoft.com/office/officeart/2005/8/layout/orgChart1"/>
    <dgm:cxn modelId="{B6543958-54D7-492D-AB24-6B2EAC24A20D}" type="presOf" srcId="{70817906-9C99-4F53-AF1A-CC95AD38E3E3}" destId="{5704EBA3-D226-4530-922C-23B180F7FA42}" srcOrd="0" destOrd="0" presId="urn:microsoft.com/office/officeart/2005/8/layout/orgChart1"/>
    <dgm:cxn modelId="{88EB4059-ABB5-42CE-B61F-C4FF016DC637}" srcId="{BE681A23-F0DD-4FED-B354-CD0114FFDF1A}" destId="{89D9FEF0-7650-42CB-A7E9-F3A5FD061C97}" srcOrd="1" destOrd="0" parTransId="{4FAC7111-16A7-41D2-AD91-7DE8205A1E7B}" sibTransId="{E48DD834-10D4-4528-BA25-38E63E7054F1}"/>
    <dgm:cxn modelId="{C67FF989-580F-45AA-9C54-DFD29EDD83F3}" type="presOf" srcId="{12D55B81-F942-44B1-91A8-D42CEC3FB923}" destId="{15D1B38E-80E2-44A6-8474-DF7AEEC426BB}" srcOrd="0" destOrd="0" presId="urn:microsoft.com/office/officeart/2005/8/layout/orgChart1"/>
    <dgm:cxn modelId="{6DE59A8B-A8BF-4BF7-BA18-B51C42D7D458}" type="presOf" srcId="{317284A6-15FF-4206-B393-34303306E52A}" destId="{12C14A4E-6CFE-4374-A8EB-EBA5D31D7182}" srcOrd="1" destOrd="0" presId="urn:microsoft.com/office/officeart/2005/8/layout/orgChart1"/>
    <dgm:cxn modelId="{42849F92-3C8A-4CE5-B4AE-C537D16237A7}" srcId="{317284A6-15FF-4206-B393-34303306E52A}" destId="{F5E97306-FF8D-4CE1-968F-4F6BBFF5A96C}" srcOrd="0" destOrd="0" parTransId="{70817906-9C99-4F53-AF1A-CC95AD38E3E3}" sibTransId="{8B8106DE-477D-4EAF-9CCF-ED9AD44BD6F2}"/>
    <dgm:cxn modelId="{6A877FA0-12DC-4FCE-B940-2C4B1535A3B4}" type="presOf" srcId="{BE681A23-F0DD-4FED-B354-CD0114FFDF1A}" destId="{26DACE8B-1E5B-4393-9C5D-CE5EE12D42D2}" srcOrd="1" destOrd="0" presId="urn:microsoft.com/office/officeart/2005/8/layout/orgChart1"/>
    <dgm:cxn modelId="{978E6EAA-6201-4D70-9448-F685A7EB86F6}" srcId="{BE681A23-F0DD-4FED-B354-CD0114FFDF1A}" destId="{317284A6-15FF-4206-B393-34303306E52A}" srcOrd="2" destOrd="0" parTransId="{3C190622-A6C9-41B6-944A-4DC5EC4A8B75}" sibTransId="{19FFB497-34F4-4B56-9B7C-F2B3C109C797}"/>
    <dgm:cxn modelId="{8A51E9AA-5438-4FA9-8B19-3BA3D8D02FCC}" type="presOf" srcId="{547EA7DF-6156-4029-B564-69388B71CEBB}" destId="{819E4E24-779A-4400-AF47-26C81B0E8707}" srcOrd="0" destOrd="0" presId="urn:microsoft.com/office/officeart/2005/8/layout/orgChart1"/>
    <dgm:cxn modelId="{869AF3AF-1585-4672-AF6F-17A68867304F}" type="presOf" srcId="{06EC4105-B1F1-4DD2-B208-187CE83B7099}" destId="{EE65F3AD-52C0-4F1D-BB48-93363887646F}" srcOrd="0" destOrd="0" presId="urn:microsoft.com/office/officeart/2005/8/layout/orgChart1"/>
    <dgm:cxn modelId="{181DA7C5-E309-4556-AB2F-BCD1FED22519}" type="presOf" srcId="{F5E97306-FF8D-4CE1-968F-4F6BBFF5A96C}" destId="{E5F7FF55-0C2A-4BE6-9939-A3CBF35F8DAF}" srcOrd="0" destOrd="0" presId="urn:microsoft.com/office/officeart/2005/8/layout/orgChart1"/>
    <dgm:cxn modelId="{616142D4-30C4-4228-8AB4-9BE578C95143}" type="presOf" srcId="{ECC0022D-E68F-44B1-A34F-6EAF74289FCE}" destId="{4B250E8B-A003-47CF-BC07-7A78F6FD7984}" srcOrd="0" destOrd="0" presId="urn:microsoft.com/office/officeart/2005/8/layout/orgChart1"/>
    <dgm:cxn modelId="{BB1F66D6-9FE2-40DD-8570-C80D2DC6756A}" srcId="{89D9FEF0-7650-42CB-A7E9-F3A5FD061C97}" destId="{ECC0022D-E68F-44B1-A34F-6EAF74289FCE}" srcOrd="2" destOrd="0" parTransId="{59D87EA1-4B58-493E-B233-68E59FFEC21B}" sibTransId="{220F893C-4BEF-4864-8CE5-0BDC256A5E99}"/>
    <dgm:cxn modelId="{659775DD-62FA-4749-A713-34554AA589F6}" srcId="{BE681A23-F0DD-4FED-B354-CD0114FFDF1A}" destId="{54E20811-8892-4E1D-978D-25A5A888BF89}" srcOrd="0" destOrd="0" parTransId="{D4BA54BE-9F9D-49A6-AE15-7D5C299AFB5D}" sibTransId="{9597EE05-EAC8-497A-B5BD-25843AF23123}"/>
    <dgm:cxn modelId="{DB06AFE4-D58F-4F2D-BA19-BDA5DD3CA465}" type="presOf" srcId="{ECC0022D-E68F-44B1-A34F-6EAF74289FCE}" destId="{E440F46D-18D9-4A25-872D-5281C42D70D2}" srcOrd="1" destOrd="0" presId="urn:microsoft.com/office/officeart/2005/8/layout/orgChart1"/>
    <dgm:cxn modelId="{78E93FE8-BF19-4FCF-9A5D-9793097A676C}" type="presOf" srcId="{133E4918-BDBA-40DE-8AC4-202F2337850B}" destId="{2EA4BA09-BA20-4156-B820-A8F94DD34D6C}" srcOrd="0" destOrd="0" presId="urn:microsoft.com/office/officeart/2005/8/layout/orgChart1"/>
    <dgm:cxn modelId="{50E126F5-6904-4523-8CE9-909B7F94230F}" type="presOf" srcId="{06EC4105-B1F1-4DD2-B208-187CE83B7099}" destId="{A1EA46BC-408D-48AE-9222-9A0C8E8BEC87}" srcOrd="1" destOrd="0" presId="urn:microsoft.com/office/officeart/2005/8/layout/orgChart1"/>
    <dgm:cxn modelId="{77C31BFA-8A9C-4DB6-A933-5EA4E060D17A}" srcId="{89D9FEF0-7650-42CB-A7E9-F3A5FD061C97}" destId="{133E4918-BDBA-40DE-8AC4-202F2337850B}" srcOrd="1" destOrd="0" parTransId="{12D55B81-F942-44B1-91A8-D42CEC3FB923}" sibTransId="{AA361F19-2AE0-4185-BDB3-5BA56976A5B1}"/>
    <dgm:cxn modelId="{EA4BC8FC-1BEE-49BF-B5B0-69D0D3D8C418}" type="presOf" srcId="{89D9FEF0-7650-42CB-A7E9-F3A5FD061C97}" destId="{1194C31F-EEB7-4441-86BC-249F068ECAA0}" srcOrd="0" destOrd="0" presId="urn:microsoft.com/office/officeart/2005/8/layout/orgChart1"/>
    <dgm:cxn modelId="{958C1A77-D24A-4BA6-A844-02A938545DFB}" type="presParOf" srcId="{637610BF-7483-4C7F-ABAA-171C400AB852}" destId="{62478E7F-208F-4EB3-887E-AA8124A3B285}" srcOrd="0" destOrd="0" presId="urn:microsoft.com/office/officeart/2005/8/layout/orgChart1"/>
    <dgm:cxn modelId="{A0473788-E3BF-45EB-98E6-1780F00173F0}" type="presParOf" srcId="{62478E7F-208F-4EB3-887E-AA8124A3B285}" destId="{5E50E8CD-535E-4DB9-BF33-E75D17E54E55}" srcOrd="0" destOrd="0" presId="urn:microsoft.com/office/officeart/2005/8/layout/orgChart1"/>
    <dgm:cxn modelId="{008E8410-AAD2-4257-9782-F573BA1CA651}" type="presParOf" srcId="{5E50E8CD-535E-4DB9-BF33-E75D17E54E55}" destId="{F4212107-6478-4628-8E61-5B8166D9D5A7}" srcOrd="0" destOrd="0" presId="urn:microsoft.com/office/officeart/2005/8/layout/orgChart1"/>
    <dgm:cxn modelId="{FA1B9A65-1BAA-42C1-A81E-78483AD37774}" type="presParOf" srcId="{5E50E8CD-535E-4DB9-BF33-E75D17E54E55}" destId="{26DACE8B-1E5B-4393-9C5D-CE5EE12D42D2}" srcOrd="1" destOrd="0" presId="urn:microsoft.com/office/officeart/2005/8/layout/orgChart1"/>
    <dgm:cxn modelId="{BDFC610F-BC97-4B5D-9E91-1F87306D15C1}" type="presParOf" srcId="{62478E7F-208F-4EB3-887E-AA8124A3B285}" destId="{1803F48C-0FC3-4AA8-9D92-0876C1F86305}" srcOrd="1" destOrd="0" presId="urn:microsoft.com/office/officeart/2005/8/layout/orgChart1"/>
    <dgm:cxn modelId="{33300846-6193-4724-96C2-02BBB4246C12}" type="presParOf" srcId="{1803F48C-0FC3-4AA8-9D92-0876C1F86305}" destId="{91A56FD5-69FA-44F9-948C-A4CEBA82C3D8}" srcOrd="0" destOrd="0" presId="urn:microsoft.com/office/officeart/2005/8/layout/orgChart1"/>
    <dgm:cxn modelId="{359C70EC-975D-4CE3-8114-718AC286FE61}" type="presParOf" srcId="{1803F48C-0FC3-4AA8-9D92-0876C1F86305}" destId="{820FEFCB-F782-46D2-B961-26F01B129860}" srcOrd="1" destOrd="0" presId="urn:microsoft.com/office/officeart/2005/8/layout/orgChart1"/>
    <dgm:cxn modelId="{F9DDA623-D55D-4187-A623-55D05B5797B8}" type="presParOf" srcId="{820FEFCB-F782-46D2-B961-26F01B129860}" destId="{D96033E3-0B51-48EA-907C-C479907242E8}" srcOrd="0" destOrd="0" presId="urn:microsoft.com/office/officeart/2005/8/layout/orgChart1"/>
    <dgm:cxn modelId="{C7EF424A-539D-43D6-8545-66C6E3634238}" type="presParOf" srcId="{D96033E3-0B51-48EA-907C-C479907242E8}" destId="{29C9B1E1-DB4E-4EC0-97AB-5E9775C1257E}" srcOrd="0" destOrd="0" presId="urn:microsoft.com/office/officeart/2005/8/layout/orgChart1"/>
    <dgm:cxn modelId="{CED14FEF-D789-4D14-8DAC-6E55B2E3C661}" type="presParOf" srcId="{D96033E3-0B51-48EA-907C-C479907242E8}" destId="{49114523-3200-48B0-BC4B-39D78E335E4F}" srcOrd="1" destOrd="0" presId="urn:microsoft.com/office/officeart/2005/8/layout/orgChart1"/>
    <dgm:cxn modelId="{EA628D83-E731-4E2B-87C9-C9FFE68317FE}" type="presParOf" srcId="{820FEFCB-F782-46D2-B961-26F01B129860}" destId="{90C84364-0B55-4D61-AE94-C4C1ECABC6BA}" srcOrd="1" destOrd="0" presId="urn:microsoft.com/office/officeart/2005/8/layout/orgChart1"/>
    <dgm:cxn modelId="{921CBF9E-77A8-46D3-8AE2-934B78477243}" type="presParOf" srcId="{820FEFCB-F782-46D2-B961-26F01B129860}" destId="{6692324E-5F11-4049-A09F-9126E71A21A3}" srcOrd="2" destOrd="0" presId="urn:microsoft.com/office/officeart/2005/8/layout/orgChart1"/>
    <dgm:cxn modelId="{56373898-80D7-48CB-A194-08D726A381C8}" type="presParOf" srcId="{1803F48C-0FC3-4AA8-9D92-0876C1F86305}" destId="{9EB39D83-A072-49E9-8167-C97148E4ADE7}" srcOrd="2" destOrd="0" presId="urn:microsoft.com/office/officeart/2005/8/layout/orgChart1"/>
    <dgm:cxn modelId="{43A1DC91-F431-446E-B35A-7245710D0A01}" type="presParOf" srcId="{1803F48C-0FC3-4AA8-9D92-0876C1F86305}" destId="{3E87B02B-FFD3-43AA-AA75-57165D9BE71A}" srcOrd="3" destOrd="0" presId="urn:microsoft.com/office/officeart/2005/8/layout/orgChart1"/>
    <dgm:cxn modelId="{2AF5F6B6-45EA-4AE0-9E2F-58C495543437}" type="presParOf" srcId="{3E87B02B-FFD3-43AA-AA75-57165D9BE71A}" destId="{809A9D10-7CCB-4762-A4DB-9BFF2862C491}" srcOrd="0" destOrd="0" presId="urn:microsoft.com/office/officeart/2005/8/layout/orgChart1"/>
    <dgm:cxn modelId="{65475BFF-7277-4C0F-9DC6-029F04126F06}" type="presParOf" srcId="{809A9D10-7CCB-4762-A4DB-9BFF2862C491}" destId="{1194C31F-EEB7-4441-86BC-249F068ECAA0}" srcOrd="0" destOrd="0" presId="urn:microsoft.com/office/officeart/2005/8/layout/orgChart1"/>
    <dgm:cxn modelId="{6E04BA9A-9B40-4B81-959D-55732CD21517}" type="presParOf" srcId="{809A9D10-7CCB-4762-A4DB-9BFF2862C491}" destId="{32885293-7D16-4363-A2E3-17AB153AF679}" srcOrd="1" destOrd="0" presId="urn:microsoft.com/office/officeart/2005/8/layout/orgChart1"/>
    <dgm:cxn modelId="{464B3000-7953-43CF-A0B7-AE9075276177}" type="presParOf" srcId="{3E87B02B-FFD3-43AA-AA75-57165D9BE71A}" destId="{6B996E9E-135B-44B8-AC28-4F068B99E761}" srcOrd="1" destOrd="0" presId="urn:microsoft.com/office/officeart/2005/8/layout/orgChart1"/>
    <dgm:cxn modelId="{E5974A82-6A72-4FA9-BEF5-F968F8B4994A}" type="presParOf" srcId="{6B996E9E-135B-44B8-AC28-4F068B99E761}" destId="{9CC1E90E-B9E3-47EC-B771-ED6CC7A7DDD7}" srcOrd="0" destOrd="0" presId="urn:microsoft.com/office/officeart/2005/8/layout/orgChart1"/>
    <dgm:cxn modelId="{542E1AAD-7FC8-4CE0-AE25-943E1AB89250}" type="presParOf" srcId="{6B996E9E-135B-44B8-AC28-4F068B99E761}" destId="{1D61C535-DD8A-43B6-9301-29AB232804A2}" srcOrd="1" destOrd="0" presId="urn:microsoft.com/office/officeart/2005/8/layout/orgChart1"/>
    <dgm:cxn modelId="{6E94950E-12FC-4263-A3E8-08948706CD10}" type="presParOf" srcId="{1D61C535-DD8A-43B6-9301-29AB232804A2}" destId="{1DCC487F-A660-42F5-8C83-5E6D3340C69B}" srcOrd="0" destOrd="0" presId="urn:microsoft.com/office/officeart/2005/8/layout/orgChart1"/>
    <dgm:cxn modelId="{6E2092F1-AE34-45D7-99EB-98F55EF276FD}" type="presParOf" srcId="{1DCC487F-A660-42F5-8C83-5E6D3340C69B}" destId="{819E4E24-779A-4400-AF47-26C81B0E8707}" srcOrd="0" destOrd="0" presId="urn:microsoft.com/office/officeart/2005/8/layout/orgChart1"/>
    <dgm:cxn modelId="{62344579-6E14-495C-B512-D8276B9BB748}" type="presParOf" srcId="{1DCC487F-A660-42F5-8C83-5E6D3340C69B}" destId="{71BF2887-747C-4D15-B002-BA5655472768}" srcOrd="1" destOrd="0" presId="urn:microsoft.com/office/officeart/2005/8/layout/orgChart1"/>
    <dgm:cxn modelId="{171D500A-2F47-4908-9C11-7DD7E5EBD703}" type="presParOf" srcId="{1D61C535-DD8A-43B6-9301-29AB232804A2}" destId="{407F8F74-0662-4B5B-8630-62F8BA046AD4}" srcOrd="1" destOrd="0" presId="urn:microsoft.com/office/officeart/2005/8/layout/orgChart1"/>
    <dgm:cxn modelId="{C145DFA7-2D25-4BBB-8705-5238E999017F}" type="presParOf" srcId="{1D61C535-DD8A-43B6-9301-29AB232804A2}" destId="{136749A2-E251-4132-983A-8E51EBF303B7}" srcOrd="2" destOrd="0" presId="urn:microsoft.com/office/officeart/2005/8/layout/orgChart1"/>
    <dgm:cxn modelId="{DF93869E-63DB-464E-BE54-BB8E3BCEA5D2}" type="presParOf" srcId="{6B996E9E-135B-44B8-AC28-4F068B99E761}" destId="{15D1B38E-80E2-44A6-8474-DF7AEEC426BB}" srcOrd="2" destOrd="0" presId="urn:microsoft.com/office/officeart/2005/8/layout/orgChart1"/>
    <dgm:cxn modelId="{FB6E223A-F8A8-4184-B0A6-9781A37731AE}" type="presParOf" srcId="{6B996E9E-135B-44B8-AC28-4F068B99E761}" destId="{7A84E46D-EEB5-4141-91C5-02DFF125E01B}" srcOrd="3" destOrd="0" presId="urn:microsoft.com/office/officeart/2005/8/layout/orgChart1"/>
    <dgm:cxn modelId="{A1518AC4-B3AE-4867-AF23-27E62FABBB3B}" type="presParOf" srcId="{7A84E46D-EEB5-4141-91C5-02DFF125E01B}" destId="{EDA6C796-3567-4A0D-A614-D0B3F4C5E89E}" srcOrd="0" destOrd="0" presId="urn:microsoft.com/office/officeart/2005/8/layout/orgChart1"/>
    <dgm:cxn modelId="{32706B55-7668-4247-8B6F-B91764172E56}" type="presParOf" srcId="{EDA6C796-3567-4A0D-A614-D0B3F4C5E89E}" destId="{2EA4BA09-BA20-4156-B820-A8F94DD34D6C}" srcOrd="0" destOrd="0" presId="urn:microsoft.com/office/officeart/2005/8/layout/orgChart1"/>
    <dgm:cxn modelId="{A5A9C5CB-D318-410E-8F87-A8D5D2B8128E}" type="presParOf" srcId="{EDA6C796-3567-4A0D-A614-D0B3F4C5E89E}" destId="{BA1815C3-D089-4EA1-9863-A4462FA56D20}" srcOrd="1" destOrd="0" presId="urn:microsoft.com/office/officeart/2005/8/layout/orgChart1"/>
    <dgm:cxn modelId="{4FCC6D85-0191-4854-92BA-7B20727101DB}" type="presParOf" srcId="{7A84E46D-EEB5-4141-91C5-02DFF125E01B}" destId="{F7AAC14F-845E-4C50-94FD-57EAFCDBCFD7}" srcOrd="1" destOrd="0" presId="urn:microsoft.com/office/officeart/2005/8/layout/orgChart1"/>
    <dgm:cxn modelId="{D6CEA280-59A0-44EA-ACCC-C5F272CBF7EE}" type="presParOf" srcId="{7A84E46D-EEB5-4141-91C5-02DFF125E01B}" destId="{DF5D1DCD-5F97-4E92-8BCF-41A77148ACAB}" srcOrd="2" destOrd="0" presId="urn:microsoft.com/office/officeart/2005/8/layout/orgChart1"/>
    <dgm:cxn modelId="{AAD741C8-D98F-402C-9555-51F715A0E94F}" type="presParOf" srcId="{6B996E9E-135B-44B8-AC28-4F068B99E761}" destId="{B859D35D-F257-4735-9FC7-B949DFAFF9B6}" srcOrd="4" destOrd="0" presId="urn:microsoft.com/office/officeart/2005/8/layout/orgChart1"/>
    <dgm:cxn modelId="{CF9FC14B-66A9-47D6-8751-F579B8DADF54}" type="presParOf" srcId="{6B996E9E-135B-44B8-AC28-4F068B99E761}" destId="{B62C7B16-3648-4315-A0A4-D1009B7F8D9A}" srcOrd="5" destOrd="0" presId="urn:microsoft.com/office/officeart/2005/8/layout/orgChart1"/>
    <dgm:cxn modelId="{1DF472EE-E319-4038-B31B-9BE3B507DCF1}" type="presParOf" srcId="{B62C7B16-3648-4315-A0A4-D1009B7F8D9A}" destId="{BAE5C8F6-EA54-4E86-B755-4E324EE3EA36}" srcOrd="0" destOrd="0" presId="urn:microsoft.com/office/officeart/2005/8/layout/orgChart1"/>
    <dgm:cxn modelId="{4CA6F095-817F-4623-8B86-C44DB7157652}" type="presParOf" srcId="{BAE5C8F6-EA54-4E86-B755-4E324EE3EA36}" destId="{4B250E8B-A003-47CF-BC07-7A78F6FD7984}" srcOrd="0" destOrd="0" presId="urn:microsoft.com/office/officeart/2005/8/layout/orgChart1"/>
    <dgm:cxn modelId="{8663E49A-B566-4190-9C3E-8AE6B988EAB7}" type="presParOf" srcId="{BAE5C8F6-EA54-4E86-B755-4E324EE3EA36}" destId="{E440F46D-18D9-4A25-872D-5281C42D70D2}" srcOrd="1" destOrd="0" presId="urn:microsoft.com/office/officeart/2005/8/layout/orgChart1"/>
    <dgm:cxn modelId="{6F528BF6-1383-4352-943A-9E7F04450E1F}" type="presParOf" srcId="{B62C7B16-3648-4315-A0A4-D1009B7F8D9A}" destId="{FFC464CE-058F-44BD-960D-869F0203728D}" srcOrd="1" destOrd="0" presId="urn:microsoft.com/office/officeart/2005/8/layout/orgChart1"/>
    <dgm:cxn modelId="{747AC018-5059-48FF-8B13-D9076BB86E36}" type="presParOf" srcId="{B62C7B16-3648-4315-A0A4-D1009B7F8D9A}" destId="{304F7250-96C6-4BD3-B7EE-0A027B2F1BE1}" srcOrd="2" destOrd="0" presId="urn:microsoft.com/office/officeart/2005/8/layout/orgChart1"/>
    <dgm:cxn modelId="{5ECD0DC8-E7B6-4DF5-A037-FA39ECA70961}" type="presParOf" srcId="{3E87B02B-FFD3-43AA-AA75-57165D9BE71A}" destId="{7788566A-3BC3-4A67-964F-CD60B12D43BF}" srcOrd="2" destOrd="0" presId="urn:microsoft.com/office/officeart/2005/8/layout/orgChart1"/>
    <dgm:cxn modelId="{F035C625-A737-4C3F-9EA6-CF9E83DC51ED}" type="presParOf" srcId="{1803F48C-0FC3-4AA8-9D92-0876C1F86305}" destId="{40781992-5DDD-4C23-A3AC-C0476B4B8363}" srcOrd="4" destOrd="0" presId="urn:microsoft.com/office/officeart/2005/8/layout/orgChart1"/>
    <dgm:cxn modelId="{AB2E4DE9-1AC0-4C40-848D-9E9DEEFBBAA2}" type="presParOf" srcId="{1803F48C-0FC3-4AA8-9D92-0876C1F86305}" destId="{F9865D0F-73F2-4CE6-9AC5-431A6877E0C5}" srcOrd="5" destOrd="0" presId="urn:microsoft.com/office/officeart/2005/8/layout/orgChart1"/>
    <dgm:cxn modelId="{B9E472F0-DA9D-4850-BC29-AB7FCADE297B}" type="presParOf" srcId="{F9865D0F-73F2-4CE6-9AC5-431A6877E0C5}" destId="{1FF8DBC6-0B78-4FEE-9089-825C213A025B}" srcOrd="0" destOrd="0" presId="urn:microsoft.com/office/officeart/2005/8/layout/orgChart1"/>
    <dgm:cxn modelId="{EE9BD6D7-EAAB-4AA8-8B4B-F5160733D115}" type="presParOf" srcId="{1FF8DBC6-0B78-4FEE-9089-825C213A025B}" destId="{5ECD9DCE-1CB4-439F-9D5B-DCF4DE22B810}" srcOrd="0" destOrd="0" presId="urn:microsoft.com/office/officeart/2005/8/layout/orgChart1"/>
    <dgm:cxn modelId="{831820F3-9FA6-4D01-9165-BB799F6CB2DC}" type="presParOf" srcId="{1FF8DBC6-0B78-4FEE-9089-825C213A025B}" destId="{12C14A4E-6CFE-4374-A8EB-EBA5D31D7182}" srcOrd="1" destOrd="0" presId="urn:microsoft.com/office/officeart/2005/8/layout/orgChart1"/>
    <dgm:cxn modelId="{EB3C95F3-2C20-471C-90F1-D575095D3436}" type="presParOf" srcId="{F9865D0F-73F2-4CE6-9AC5-431A6877E0C5}" destId="{8ADEE3A0-C056-4C87-A471-D72C31B7D0BE}" srcOrd="1" destOrd="0" presId="urn:microsoft.com/office/officeart/2005/8/layout/orgChart1"/>
    <dgm:cxn modelId="{C66C8E55-5054-4E39-AD7A-5FCCB437065A}" type="presParOf" srcId="{8ADEE3A0-C056-4C87-A471-D72C31B7D0BE}" destId="{5704EBA3-D226-4530-922C-23B180F7FA42}" srcOrd="0" destOrd="0" presId="urn:microsoft.com/office/officeart/2005/8/layout/orgChart1"/>
    <dgm:cxn modelId="{6819E323-B982-4965-953F-F2D551642B1A}" type="presParOf" srcId="{8ADEE3A0-C056-4C87-A471-D72C31B7D0BE}" destId="{925A5465-7A09-4911-8176-B9A1D4D1A7EA}" srcOrd="1" destOrd="0" presId="urn:microsoft.com/office/officeart/2005/8/layout/orgChart1"/>
    <dgm:cxn modelId="{F470AD43-D0A7-4652-AE6B-DF49C8767B3D}" type="presParOf" srcId="{925A5465-7A09-4911-8176-B9A1D4D1A7EA}" destId="{C3682957-BC5A-4AEC-9950-F0D4C04A894B}" srcOrd="0" destOrd="0" presId="urn:microsoft.com/office/officeart/2005/8/layout/orgChart1"/>
    <dgm:cxn modelId="{6905FCF6-C0D0-409B-9A95-4721A11BBC29}" type="presParOf" srcId="{C3682957-BC5A-4AEC-9950-F0D4C04A894B}" destId="{E5F7FF55-0C2A-4BE6-9939-A3CBF35F8DAF}" srcOrd="0" destOrd="0" presId="urn:microsoft.com/office/officeart/2005/8/layout/orgChart1"/>
    <dgm:cxn modelId="{28FEA8C0-6DFE-4637-BBA7-42D8D144FBEC}" type="presParOf" srcId="{C3682957-BC5A-4AEC-9950-F0D4C04A894B}" destId="{3E03F970-95D8-413C-99FD-E16D4D7056A6}" srcOrd="1" destOrd="0" presId="urn:microsoft.com/office/officeart/2005/8/layout/orgChart1"/>
    <dgm:cxn modelId="{6E8759F6-E463-42FB-9DF3-94F5738B7D1D}" type="presParOf" srcId="{925A5465-7A09-4911-8176-B9A1D4D1A7EA}" destId="{2D8354F0-A617-45EC-AE7B-878D8C38C585}" srcOrd="1" destOrd="0" presId="urn:microsoft.com/office/officeart/2005/8/layout/orgChart1"/>
    <dgm:cxn modelId="{AB35D2CA-C386-4C63-A816-A0D72FFE931E}" type="presParOf" srcId="{925A5465-7A09-4911-8176-B9A1D4D1A7EA}" destId="{E8EA0D5C-0B36-44FD-8424-D0BE1E70600E}" srcOrd="2" destOrd="0" presId="urn:microsoft.com/office/officeart/2005/8/layout/orgChart1"/>
    <dgm:cxn modelId="{B507198B-004C-4F49-BBB2-139D55C06AAD}" type="presParOf" srcId="{8ADEE3A0-C056-4C87-A471-D72C31B7D0BE}" destId="{C4DDDC37-8E52-48D6-85C6-ACDBE986818D}" srcOrd="2" destOrd="0" presId="urn:microsoft.com/office/officeart/2005/8/layout/orgChart1"/>
    <dgm:cxn modelId="{D096BBFD-CCF3-4C8E-BDAF-80BC1C56E0B2}" type="presParOf" srcId="{8ADEE3A0-C056-4C87-A471-D72C31B7D0BE}" destId="{EE56A686-A74E-4D81-A678-4F21EBD13DE8}" srcOrd="3" destOrd="0" presId="urn:microsoft.com/office/officeart/2005/8/layout/orgChart1"/>
    <dgm:cxn modelId="{CFEAE46B-A3D1-47AC-B0D2-47B450838334}" type="presParOf" srcId="{EE56A686-A74E-4D81-A678-4F21EBD13DE8}" destId="{4056F7F4-29A8-4545-8FC1-C67E4696FD43}" srcOrd="0" destOrd="0" presId="urn:microsoft.com/office/officeart/2005/8/layout/orgChart1"/>
    <dgm:cxn modelId="{7B0FDC26-7594-46C9-998F-78E339101A7F}" type="presParOf" srcId="{4056F7F4-29A8-4545-8FC1-C67E4696FD43}" destId="{EE65F3AD-52C0-4F1D-BB48-93363887646F}" srcOrd="0" destOrd="0" presId="urn:microsoft.com/office/officeart/2005/8/layout/orgChart1"/>
    <dgm:cxn modelId="{016E325D-862F-4647-AA57-9D0C281B218F}" type="presParOf" srcId="{4056F7F4-29A8-4545-8FC1-C67E4696FD43}" destId="{A1EA46BC-408D-48AE-9222-9A0C8E8BEC87}" srcOrd="1" destOrd="0" presId="urn:microsoft.com/office/officeart/2005/8/layout/orgChart1"/>
    <dgm:cxn modelId="{09EF97E3-2CAC-4AAF-9F2D-8D56334335F6}" type="presParOf" srcId="{EE56A686-A74E-4D81-A678-4F21EBD13DE8}" destId="{C1FC0CE2-B63A-4C72-8423-83A7A78564F8}" srcOrd="1" destOrd="0" presId="urn:microsoft.com/office/officeart/2005/8/layout/orgChart1"/>
    <dgm:cxn modelId="{198BE4AA-A710-4DAE-8AD0-9FEA4CBCDE17}" type="presParOf" srcId="{EE56A686-A74E-4D81-A678-4F21EBD13DE8}" destId="{72320DCE-558D-4621-B8DA-A51AC30B3D6F}" srcOrd="2" destOrd="0" presId="urn:microsoft.com/office/officeart/2005/8/layout/orgChart1"/>
    <dgm:cxn modelId="{637FF0CF-1282-44B6-AC46-9D9BF40F2C7F}" type="presParOf" srcId="{F9865D0F-73F2-4CE6-9AC5-431A6877E0C5}" destId="{56BB5123-1974-4ADE-9C44-7A83D22B5033}" srcOrd="2" destOrd="0" presId="urn:microsoft.com/office/officeart/2005/8/layout/orgChart1"/>
    <dgm:cxn modelId="{60531E86-6430-4434-A6FD-1244AE61FA1A}" type="presParOf" srcId="{62478E7F-208F-4EB3-887E-AA8124A3B285}" destId="{116B01AD-3FD5-4DEA-AFC9-A9DE3ACB9CD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DDC37-8E52-48D6-85C6-ACDBE986818D}">
      <dsp:nvSpPr>
        <dsp:cNvPr id="0" name=""/>
        <dsp:cNvSpPr/>
      </dsp:nvSpPr>
      <dsp:spPr>
        <a:xfrm>
          <a:off x="4037155" y="1800246"/>
          <a:ext cx="226634" cy="1066849"/>
        </a:xfrm>
        <a:custGeom>
          <a:avLst/>
          <a:gdLst/>
          <a:ahLst/>
          <a:cxnLst/>
          <a:rect l="0" t="0" r="0" b="0"/>
          <a:pathLst>
            <a:path>
              <a:moveTo>
                <a:pt x="0" y="0"/>
              </a:moveTo>
              <a:lnTo>
                <a:pt x="0" y="1066849"/>
              </a:lnTo>
              <a:lnTo>
                <a:pt x="226634" y="1066849"/>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5704EBA3-D226-4530-922C-23B180F7FA42}">
      <dsp:nvSpPr>
        <dsp:cNvPr id="0" name=""/>
        <dsp:cNvSpPr/>
      </dsp:nvSpPr>
      <dsp:spPr>
        <a:xfrm>
          <a:off x="4037155" y="1800246"/>
          <a:ext cx="226619" cy="379725"/>
        </a:xfrm>
        <a:custGeom>
          <a:avLst/>
          <a:gdLst/>
          <a:ahLst/>
          <a:cxnLst/>
          <a:rect l="0" t="0" r="0" b="0"/>
          <a:pathLst>
            <a:path>
              <a:moveTo>
                <a:pt x="0" y="0"/>
              </a:moveTo>
              <a:lnTo>
                <a:pt x="0" y="379725"/>
              </a:lnTo>
              <a:lnTo>
                <a:pt x="226619" y="379725"/>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40781992-5DDD-4C23-A3AC-C0476B4B8363}">
      <dsp:nvSpPr>
        <dsp:cNvPr id="0" name=""/>
        <dsp:cNvSpPr/>
      </dsp:nvSpPr>
      <dsp:spPr>
        <a:xfrm>
          <a:off x="2792038" y="864230"/>
          <a:ext cx="1908171" cy="211500"/>
        </a:xfrm>
        <a:custGeom>
          <a:avLst/>
          <a:gdLst/>
          <a:ahLst/>
          <a:cxnLst/>
          <a:rect l="0" t="0" r="0" b="0"/>
          <a:pathLst>
            <a:path>
              <a:moveTo>
                <a:pt x="0" y="0"/>
              </a:moveTo>
              <a:lnTo>
                <a:pt x="0" y="59352"/>
              </a:lnTo>
              <a:lnTo>
                <a:pt x="1908171" y="59352"/>
              </a:lnTo>
              <a:lnTo>
                <a:pt x="1908171" y="21150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B859D35D-F257-4735-9FC7-B949DFAFF9B6}">
      <dsp:nvSpPr>
        <dsp:cNvPr id="0" name=""/>
        <dsp:cNvSpPr/>
      </dsp:nvSpPr>
      <dsp:spPr>
        <a:xfrm>
          <a:off x="2128984" y="1800246"/>
          <a:ext cx="248645" cy="1732939"/>
        </a:xfrm>
        <a:custGeom>
          <a:avLst/>
          <a:gdLst/>
          <a:ahLst/>
          <a:cxnLst/>
          <a:rect l="0" t="0" r="0" b="0"/>
          <a:pathLst>
            <a:path>
              <a:moveTo>
                <a:pt x="0" y="0"/>
              </a:moveTo>
              <a:lnTo>
                <a:pt x="0" y="1732939"/>
              </a:lnTo>
              <a:lnTo>
                <a:pt x="248645" y="1732939"/>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15D1B38E-80E2-44A6-8474-DF7AEEC426BB}">
      <dsp:nvSpPr>
        <dsp:cNvPr id="0" name=""/>
        <dsp:cNvSpPr/>
      </dsp:nvSpPr>
      <dsp:spPr>
        <a:xfrm>
          <a:off x="2128984" y="1800246"/>
          <a:ext cx="248645" cy="1052358"/>
        </a:xfrm>
        <a:custGeom>
          <a:avLst/>
          <a:gdLst/>
          <a:ahLst/>
          <a:cxnLst/>
          <a:rect l="0" t="0" r="0" b="0"/>
          <a:pathLst>
            <a:path>
              <a:moveTo>
                <a:pt x="0" y="0"/>
              </a:moveTo>
              <a:lnTo>
                <a:pt x="0" y="1052358"/>
              </a:lnTo>
              <a:lnTo>
                <a:pt x="248645" y="105235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9CC1E90E-B9E3-47EC-B771-ED6CC7A7DDD7}">
      <dsp:nvSpPr>
        <dsp:cNvPr id="0" name=""/>
        <dsp:cNvSpPr/>
      </dsp:nvSpPr>
      <dsp:spPr>
        <a:xfrm>
          <a:off x="2128984" y="1800246"/>
          <a:ext cx="248645" cy="379725"/>
        </a:xfrm>
        <a:custGeom>
          <a:avLst/>
          <a:gdLst/>
          <a:ahLst/>
          <a:cxnLst/>
          <a:rect l="0" t="0" r="0" b="0"/>
          <a:pathLst>
            <a:path>
              <a:moveTo>
                <a:pt x="0" y="0"/>
              </a:moveTo>
              <a:lnTo>
                <a:pt x="0" y="379725"/>
              </a:lnTo>
              <a:lnTo>
                <a:pt x="248645" y="379725"/>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9EB39D83-A072-49E9-8167-C97148E4ADE7}">
      <dsp:nvSpPr>
        <dsp:cNvPr id="0" name=""/>
        <dsp:cNvSpPr/>
      </dsp:nvSpPr>
      <dsp:spPr>
        <a:xfrm>
          <a:off x="2746318" y="864230"/>
          <a:ext cx="91440" cy="211500"/>
        </a:xfrm>
        <a:custGeom>
          <a:avLst/>
          <a:gdLst/>
          <a:ahLst/>
          <a:cxnLst/>
          <a:rect l="0" t="0" r="0" b="0"/>
          <a:pathLst>
            <a:path>
              <a:moveTo>
                <a:pt x="45720" y="0"/>
              </a:moveTo>
              <a:lnTo>
                <a:pt x="45720" y="21150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91A56FD5-69FA-44F9-948C-A4CEBA82C3D8}">
      <dsp:nvSpPr>
        <dsp:cNvPr id="0" name=""/>
        <dsp:cNvSpPr/>
      </dsp:nvSpPr>
      <dsp:spPr>
        <a:xfrm>
          <a:off x="894633" y="864230"/>
          <a:ext cx="1897404" cy="211500"/>
        </a:xfrm>
        <a:custGeom>
          <a:avLst/>
          <a:gdLst/>
          <a:ahLst/>
          <a:cxnLst/>
          <a:rect l="0" t="0" r="0" b="0"/>
          <a:pathLst>
            <a:path>
              <a:moveTo>
                <a:pt x="1897404" y="0"/>
              </a:moveTo>
              <a:lnTo>
                <a:pt x="1897404" y="59352"/>
              </a:lnTo>
              <a:lnTo>
                <a:pt x="0" y="59352"/>
              </a:lnTo>
              <a:lnTo>
                <a:pt x="0" y="21150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F4212107-6478-4628-8E61-5B8166D9D5A7}">
      <dsp:nvSpPr>
        <dsp:cNvPr id="0" name=""/>
        <dsp:cNvSpPr/>
      </dsp:nvSpPr>
      <dsp:spPr>
        <a:xfrm>
          <a:off x="2011698" y="139715"/>
          <a:ext cx="1560679" cy="724515"/>
        </a:xfrm>
        <a:prstGeom prst="rect">
          <a:avLst/>
        </a:prstGeom>
        <a:solidFill>
          <a:srgbClr val="8A0434"/>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b="1" kern="1200" dirty="0">
              <a:solidFill>
                <a:schemeClr val="bg1"/>
              </a:solidFill>
            </a:rPr>
            <a:t>49 </a:t>
          </a:r>
        </a:p>
        <a:p>
          <a:pPr marL="0" lvl="0" indent="0" algn="ctr" defTabSz="533400">
            <a:lnSpc>
              <a:spcPct val="90000"/>
            </a:lnSpc>
            <a:spcBef>
              <a:spcPct val="0"/>
            </a:spcBef>
            <a:spcAft>
              <a:spcPct val="35000"/>
            </a:spcAft>
            <a:buNone/>
          </a:pPr>
          <a:r>
            <a:rPr lang="sv-SE" sz="1200" b="1" kern="1200" dirty="0">
              <a:solidFill>
                <a:schemeClr val="bg1"/>
              </a:solidFill>
            </a:rPr>
            <a:t>icke-tillgängliga</a:t>
          </a:r>
          <a:endParaRPr lang="en-US" sz="1200" b="1" kern="1200" dirty="0">
            <a:solidFill>
              <a:schemeClr val="bg1"/>
            </a:solidFill>
          </a:endParaRPr>
        </a:p>
      </dsp:txBody>
      <dsp:txXfrm>
        <a:off x="2011698" y="139715"/>
        <a:ext cx="1560679" cy="724515"/>
      </dsp:txXfrm>
    </dsp:sp>
    <dsp:sp modelId="{29C9B1E1-DB4E-4EC0-97AB-5E9775C1257E}">
      <dsp:nvSpPr>
        <dsp:cNvPr id="0" name=""/>
        <dsp:cNvSpPr/>
      </dsp:nvSpPr>
      <dsp:spPr>
        <a:xfrm>
          <a:off x="65816" y="1075731"/>
          <a:ext cx="1657633" cy="724515"/>
        </a:xfrm>
        <a:prstGeom prst="rect">
          <a:avLst/>
        </a:prstGeom>
        <a:solidFill>
          <a:srgbClr val="8A0434"/>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b="1" kern="1200" dirty="0">
              <a:solidFill>
                <a:schemeClr val="bg1"/>
              </a:solidFill>
            </a:rPr>
            <a:t>30 tillhandahålls ej</a:t>
          </a:r>
          <a:endParaRPr lang="en-US" sz="1200" b="1" kern="1200" dirty="0">
            <a:solidFill>
              <a:schemeClr val="bg1"/>
            </a:solidFill>
          </a:endParaRPr>
        </a:p>
      </dsp:txBody>
      <dsp:txXfrm>
        <a:off x="65816" y="1075731"/>
        <a:ext cx="1657633" cy="724515"/>
      </dsp:txXfrm>
    </dsp:sp>
    <dsp:sp modelId="{1194C31F-EEB7-4441-86BC-249F068ECAA0}">
      <dsp:nvSpPr>
        <dsp:cNvPr id="0" name=""/>
        <dsp:cNvSpPr/>
      </dsp:nvSpPr>
      <dsp:spPr>
        <a:xfrm>
          <a:off x="1963221" y="1075731"/>
          <a:ext cx="1657633" cy="724515"/>
        </a:xfrm>
        <a:prstGeom prst="rect">
          <a:avLst/>
        </a:prstGeom>
        <a:solidFill>
          <a:srgbClr val="8A0434"/>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b="1" kern="1200" dirty="0">
              <a:solidFill>
                <a:schemeClr val="bg1"/>
              </a:solidFill>
            </a:rPr>
            <a:t>5 tillhandahålls men har fått avslag</a:t>
          </a:r>
          <a:endParaRPr lang="en-US" sz="1200" b="1" kern="1200" dirty="0">
            <a:solidFill>
              <a:schemeClr val="bg1"/>
            </a:solidFill>
          </a:endParaRPr>
        </a:p>
      </dsp:txBody>
      <dsp:txXfrm>
        <a:off x="1963221" y="1075731"/>
        <a:ext cx="1657633" cy="724515"/>
      </dsp:txXfrm>
    </dsp:sp>
    <dsp:sp modelId="{819E4E24-779A-4400-AF47-26C81B0E8707}">
      <dsp:nvSpPr>
        <dsp:cNvPr id="0" name=""/>
        <dsp:cNvSpPr/>
      </dsp:nvSpPr>
      <dsp:spPr>
        <a:xfrm>
          <a:off x="2377629" y="1907352"/>
          <a:ext cx="1449031" cy="545241"/>
        </a:xfrm>
        <a:prstGeom prst="rect">
          <a:avLst/>
        </a:prstGeom>
        <a:solidFill>
          <a:srgbClr val="8A0434"/>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dirty="0">
              <a:solidFill>
                <a:schemeClr val="bg1"/>
              </a:solidFill>
            </a:rPr>
            <a:t>1 negativt TLV-beslut</a:t>
          </a:r>
          <a:endParaRPr lang="en-US" sz="1000" kern="1200" dirty="0">
            <a:solidFill>
              <a:schemeClr val="bg1"/>
            </a:solidFill>
          </a:endParaRPr>
        </a:p>
      </dsp:txBody>
      <dsp:txXfrm>
        <a:off x="2377629" y="1907352"/>
        <a:ext cx="1449031" cy="545241"/>
      </dsp:txXfrm>
    </dsp:sp>
    <dsp:sp modelId="{2EA4BA09-BA20-4156-B820-A8F94DD34D6C}">
      <dsp:nvSpPr>
        <dsp:cNvPr id="0" name=""/>
        <dsp:cNvSpPr/>
      </dsp:nvSpPr>
      <dsp:spPr>
        <a:xfrm>
          <a:off x="2377629" y="2579985"/>
          <a:ext cx="1449031" cy="545241"/>
        </a:xfrm>
        <a:prstGeom prst="rect">
          <a:avLst/>
        </a:prstGeom>
        <a:solidFill>
          <a:srgbClr val="8A0434"/>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dirty="0">
              <a:solidFill>
                <a:schemeClr val="bg1"/>
              </a:solidFill>
            </a:rPr>
            <a:t>3 negativa NT-rekommendationer</a:t>
          </a:r>
          <a:endParaRPr lang="en-US" sz="1000" kern="1200" dirty="0">
            <a:solidFill>
              <a:schemeClr val="bg1"/>
            </a:solidFill>
          </a:endParaRPr>
        </a:p>
      </dsp:txBody>
      <dsp:txXfrm>
        <a:off x="2377629" y="2579985"/>
        <a:ext cx="1449031" cy="545241"/>
      </dsp:txXfrm>
    </dsp:sp>
    <dsp:sp modelId="{4B250E8B-A003-47CF-BC07-7A78F6FD7984}">
      <dsp:nvSpPr>
        <dsp:cNvPr id="0" name=""/>
        <dsp:cNvSpPr/>
      </dsp:nvSpPr>
      <dsp:spPr>
        <a:xfrm>
          <a:off x="2377629" y="3260566"/>
          <a:ext cx="1449031" cy="545241"/>
        </a:xfrm>
        <a:prstGeom prst="rect">
          <a:avLst/>
        </a:prstGeom>
        <a:solidFill>
          <a:srgbClr val="8A0434"/>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dirty="0">
              <a:solidFill>
                <a:schemeClr val="bg1"/>
              </a:solidFill>
            </a:rPr>
            <a:t>1 ”avvakta med användning”-rekommendation</a:t>
          </a:r>
          <a:endParaRPr lang="en-US" sz="1000" kern="1200" dirty="0">
            <a:solidFill>
              <a:schemeClr val="bg1"/>
            </a:solidFill>
          </a:endParaRPr>
        </a:p>
      </dsp:txBody>
      <dsp:txXfrm>
        <a:off x="2377629" y="3260566"/>
        <a:ext cx="1449031" cy="545241"/>
      </dsp:txXfrm>
    </dsp:sp>
    <dsp:sp modelId="{5ECD9DCE-1CB4-439F-9D5B-DCF4DE22B810}">
      <dsp:nvSpPr>
        <dsp:cNvPr id="0" name=""/>
        <dsp:cNvSpPr/>
      </dsp:nvSpPr>
      <dsp:spPr>
        <a:xfrm>
          <a:off x="3871392" y="1075731"/>
          <a:ext cx="1657633" cy="724515"/>
        </a:xfrm>
        <a:prstGeom prst="rect">
          <a:avLst/>
        </a:prstGeom>
        <a:solidFill>
          <a:srgbClr val="8A0434"/>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b="1" kern="1200" dirty="0">
              <a:solidFill>
                <a:schemeClr val="bg1"/>
              </a:solidFill>
            </a:rPr>
            <a:t>14 tillhandahålls men saknar TLV/NT</a:t>
          </a:r>
          <a:endParaRPr lang="en-US" sz="1200" b="1" kern="1200" dirty="0">
            <a:solidFill>
              <a:schemeClr val="bg1"/>
            </a:solidFill>
          </a:endParaRPr>
        </a:p>
      </dsp:txBody>
      <dsp:txXfrm>
        <a:off x="3871392" y="1075731"/>
        <a:ext cx="1657633" cy="724515"/>
      </dsp:txXfrm>
    </dsp:sp>
    <dsp:sp modelId="{E5F7FF55-0C2A-4BE6-9939-A3CBF35F8DAF}">
      <dsp:nvSpPr>
        <dsp:cNvPr id="0" name=""/>
        <dsp:cNvSpPr/>
      </dsp:nvSpPr>
      <dsp:spPr>
        <a:xfrm>
          <a:off x="4263775" y="1907352"/>
          <a:ext cx="1318487" cy="545241"/>
        </a:xfrm>
        <a:prstGeom prst="rect">
          <a:avLst/>
        </a:prstGeom>
        <a:solidFill>
          <a:srgbClr val="8A0434"/>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dirty="0">
              <a:solidFill>
                <a:schemeClr val="bg1"/>
              </a:solidFill>
            </a:rPr>
            <a:t>8  saknar TLV-beslut</a:t>
          </a:r>
          <a:endParaRPr lang="en-US" sz="1000" kern="1200" dirty="0">
            <a:solidFill>
              <a:schemeClr val="bg1"/>
            </a:solidFill>
          </a:endParaRPr>
        </a:p>
      </dsp:txBody>
      <dsp:txXfrm>
        <a:off x="4263775" y="1907352"/>
        <a:ext cx="1318487" cy="545241"/>
      </dsp:txXfrm>
    </dsp:sp>
    <dsp:sp modelId="{EE65F3AD-52C0-4F1D-BB48-93363887646F}">
      <dsp:nvSpPr>
        <dsp:cNvPr id="0" name=""/>
        <dsp:cNvSpPr/>
      </dsp:nvSpPr>
      <dsp:spPr>
        <a:xfrm>
          <a:off x="4263790" y="2594475"/>
          <a:ext cx="1318487" cy="545241"/>
        </a:xfrm>
        <a:prstGeom prst="rect">
          <a:avLst/>
        </a:prstGeom>
        <a:solidFill>
          <a:srgbClr val="8A0434"/>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dirty="0">
              <a:solidFill>
                <a:schemeClr val="bg1"/>
              </a:solidFill>
            </a:rPr>
            <a:t>6 saknar NT-rekommendation och relevant försäljing</a:t>
          </a:r>
          <a:endParaRPr lang="en-US" sz="1000" kern="1200" dirty="0">
            <a:solidFill>
              <a:schemeClr val="bg1"/>
            </a:solidFill>
          </a:endParaRPr>
        </a:p>
      </dsp:txBody>
      <dsp:txXfrm>
        <a:off x="4263790" y="2594475"/>
        <a:ext cx="1318487" cy="54524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E9897-5BCA-B846-A79F-C16852980710}" type="datetimeFigureOut">
              <a:rPr lang="en-US" smtClean="0"/>
              <a:t>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BB35CA-7911-224D-91EF-8FFDCF6DBA8C}" type="slidenum">
              <a:rPr lang="en-US" smtClean="0"/>
              <a:t>‹#›</a:t>
            </a:fld>
            <a:endParaRPr lang="en-US"/>
          </a:p>
        </p:txBody>
      </p:sp>
    </p:spTree>
    <p:extLst>
      <p:ext uri="{BB962C8B-B14F-4D97-AF65-F5344CB8AC3E}">
        <p14:creationId xmlns:p14="http://schemas.microsoft.com/office/powerpoint/2010/main" val="151078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457200">
              <a:buFont typeface="+mj-lt"/>
              <a:buAutoNum type="arabicPeriod"/>
            </a:pPr>
            <a:r>
              <a:rPr lang="en-US" dirty="0"/>
              <a:t>The rate of availability, measured by the number of medicines available to patients in each country</a:t>
            </a:r>
            <a:r>
              <a:rPr lang="en-US" i="1" dirty="0"/>
              <a:t> (for most this is the point at which the product gains access to the reimbursement list) </a:t>
            </a:r>
            <a:r>
              <a:rPr lang="en-US" dirty="0"/>
              <a:t>compared to the total number of approved new medicines</a:t>
            </a:r>
            <a:br>
              <a:rPr lang="en-US" dirty="0"/>
            </a:br>
            <a:endParaRPr lang="en-US" i="1" dirty="0"/>
          </a:p>
          <a:p>
            <a:pPr marL="800100" lvl="1" indent="-457200">
              <a:buFont typeface="+mj-lt"/>
              <a:buAutoNum type="arabicPeriod"/>
            </a:pPr>
            <a:r>
              <a:rPr lang="en-US" dirty="0"/>
              <a:t>The average time to market for available medicines from marketing authorization to patient access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Målet var att alla parter skulle känna sig bekväma med att vi skulle komma fram till snarlika slutsatser.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Den här typen av analys är viktig för att förstå eventuella brister och styrkor med nuvarande pris-/subventionssystem.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Av särskilt intresse i och med den pågående utredningen.</a:t>
            </a:r>
          </a:p>
          <a:p>
            <a:endParaRPr lang="en-US" sz="1200" dirty="0"/>
          </a:p>
        </p:txBody>
      </p:sp>
      <p:sp>
        <p:nvSpPr>
          <p:cNvPr id="4" name="Slide Number Placeholder 3"/>
          <p:cNvSpPr>
            <a:spLocks noGrp="1"/>
          </p:cNvSpPr>
          <p:nvPr>
            <p:ph type="sldNum" sz="quarter" idx="10"/>
          </p:nvPr>
        </p:nvSpPr>
        <p:spPr/>
        <p:txBody>
          <a:bodyPr/>
          <a:lstStyle/>
          <a:p>
            <a:fld id="{ACBB35CA-7911-224D-91EF-8FFDCF6DBA8C}" type="slidenum">
              <a:rPr lang="en-US" smtClean="0"/>
              <a:t>2</a:t>
            </a:fld>
            <a:endParaRPr lang="en-US"/>
          </a:p>
        </p:txBody>
      </p:sp>
    </p:spTree>
    <p:extLst>
      <p:ext uri="{BB962C8B-B14F-4D97-AF65-F5344CB8AC3E}">
        <p14:creationId xmlns:p14="http://schemas.microsoft.com/office/powerpoint/2010/main" val="3165628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Återkallat MA: Enzepi, Zinbryta</a:t>
            </a:r>
          </a:p>
          <a:p>
            <a:r>
              <a:rPr lang="sv-SE" dirty="0"/>
              <a:t>Tillgängligt enbart i Italien (Strimvelis)</a:t>
            </a:r>
          </a:p>
          <a:p>
            <a:endParaRPr lang="sv-SE" dirty="0"/>
          </a:p>
          <a:p>
            <a:pPr marL="800100" lvl="1" indent="-457200">
              <a:buFont typeface="+mj-lt"/>
              <a:buAutoNum type="arabicPeriod"/>
            </a:pPr>
            <a:r>
              <a:rPr lang="sv-SE" dirty="0"/>
              <a:t>var godkänt för subvention, eller </a:t>
            </a:r>
          </a:p>
          <a:p>
            <a:pPr marL="800100" lvl="1" indent="-457200">
              <a:buFont typeface="+mj-lt"/>
              <a:buAutoNum type="arabicPeriod"/>
            </a:pPr>
            <a:r>
              <a:rPr lang="sv-SE" dirty="0"/>
              <a:t>är ett slutenvårdsläkemedel som </a:t>
            </a:r>
            <a:r>
              <a:rPr lang="sv-SE" u="sng" dirty="0"/>
              <a:t>inte fått negativ rekommendation</a:t>
            </a:r>
            <a:r>
              <a:rPr lang="sv-SE" dirty="0"/>
              <a:t> av NT-rådet och hade relevant försäljning*, eller</a:t>
            </a:r>
          </a:p>
          <a:p>
            <a:pPr marL="800100" lvl="1" indent="-457200">
              <a:buFont typeface="+mj-lt"/>
              <a:buAutoNum type="arabicPeriod"/>
            </a:pPr>
            <a:r>
              <a:rPr lang="sv-SE" dirty="0"/>
              <a:t>är ett smittskyddsläkemedel (subventionsbeslut/rekommendation ej nödvändigt).</a:t>
            </a:r>
          </a:p>
          <a:p>
            <a:endParaRPr lang="en-US" dirty="0"/>
          </a:p>
          <a:p>
            <a:r>
              <a:rPr lang="sv-SE" dirty="0"/>
              <a:t>30 tillhandahålls inte i Sverige och ingen ytterligare information om eventuell HTA process/beslut finns att tillgå. Det kan bero på att MAH har</a:t>
            </a:r>
          </a:p>
          <a:p>
            <a:pPr lvl="1"/>
            <a:r>
              <a:rPr lang="sv-SE" dirty="0"/>
              <a:t>Dragit tillbaka sin TLV-ansökning eller</a:t>
            </a:r>
          </a:p>
          <a:p>
            <a:pPr lvl="1"/>
            <a:r>
              <a:rPr lang="sv-SE" dirty="0"/>
              <a:t>Valt att inte ansöka om subvention eller marknadsföra sin produkt i Sverige alls</a:t>
            </a:r>
          </a:p>
          <a:p>
            <a:pPr marL="685800" lvl="2" indent="0">
              <a:buNone/>
            </a:pPr>
            <a:endParaRPr lang="sv-SE" dirty="0"/>
          </a:p>
          <a:p>
            <a:r>
              <a:rPr lang="sv-SE" dirty="0"/>
              <a:t>5 har fått avslag alternativt ett ”avvakta användning”-beslut.</a:t>
            </a:r>
          </a:p>
          <a:p>
            <a:endParaRPr lang="sv-SE" dirty="0">
              <a:solidFill>
                <a:srgbClr val="FF0000"/>
              </a:solidFill>
            </a:endParaRPr>
          </a:p>
          <a:p>
            <a:r>
              <a:rPr lang="sv-SE" dirty="0"/>
              <a:t>14 tillhandahålls i Sverige. Sex av dessa saknar en NT-rekommendation och har därtill inte någon relevant försäljning medan övriga åtta saknar ett TLV-beslut.</a:t>
            </a:r>
          </a:p>
          <a:p>
            <a:pPr lvl="1"/>
            <a:r>
              <a:rPr lang="sv-SE" dirty="0"/>
              <a:t>Dessa befinner sig potentiellt i en HTA-process eller</a:t>
            </a:r>
          </a:p>
          <a:p>
            <a:pPr lvl="1"/>
            <a:r>
              <a:rPr lang="sv-SE" dirty="0"/>
              <a:t>Avser tillbakadragna ansökningar alternativt har MAH inte ansökt om subvention</a:t>
            </a:r>
          </a:p>
          <a:p>
            <a:endParaRPr lang="en-US" dirty="0"/>
          </a:p>
          <a:p>
            <a:endParaRPr lang="en-US" dirty="0"/>
          </a:p>
        </p:txBody>
      </p:sp>
      <p:sp>
        <p:nvSpPr>
          <p:cNvPr id="4" name="Slide Number Placeholder 3"/>
          <p:cNvSpPr>
            <a:spLocks noGrp="1"/>
          </p:cNvSpPr>
          <p:nvPr>
            <p:ph type="sldNum" sz="quarter" idx="10"/>
          </p:nvPr>
        </p:nvSpPr>
        <p:spPr/>
        <p:txBody>
          <a:bodyPr/>
          <a:lstStyle/>
          <a:p>
            <a:fld id="{ACBB35CA-7911-224D-91EF-8FFDCF6DBA8C}" type="slidenum">
              <a:rPr lang="en-US" smtClean="0"/>
              <a:t>3</a:t>
            </a:fld>
            <a:endParaRPr lang="en-US"/>
          </a:p>
        </p:txBody>
      </p:sp>
    </p:spTree>
    <p:extLst>
      <p:ext uri="{BB962C8B-B14F-4D97-AF65-F5344CB8AC3E}">
        <p14:creationId xmlns:p14="http://schemas.microsoft.com/office/powerpoint/2010/main" val="2910416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0">
              <a:buFont typeface="+mj-lt"/>
              <a:buNone/>
            </a:pPr>
            <a:r>
              <a:rPr lang="sv-SE" dirty="0"/>
              <a:t>Följande källor användes för att göra en bedömning av ”unika egenskaper”: </a:t>
            </a:r>
          </a:p>
          <a:p>
            <a:pPr marL="800100" lvl="1" indent="-457200">
              <a:buFont typeface="+mj-lt"/>
              <a:buAutoNum type="arabicPeriod"/>
            </a:pPr>
            <a:r>
              <a:rPr lang="sv-SE" dirty="0"/>
              <a:t>Identifying whether ≥1 other medicine is registered in FASS as ”currently supplied” with same active substance (ATC 5 </a:t>
            </a:r>
            <a:r>
              <a:rPr lang="sv-SE" dirty="0">
                <a:highlight>
                  <a:srgbClr val="FFFFFF"/>
                </a:highlight>
              </a:rPr>
              <a:t>level)* </a:t>
            </a:r>
          </a:p>
          <a:p>
            <a:pPr marL="800100" lvl="1" indent="-457200">
              <a:buFont typeface="+mj-lt"/>
              <a:buAutoNum type="arabicPeriod"/>
            </a:pPr>
            <a:r>
              <a:rPr lang="sv-SE" dirty="0"/>
              <a:t>Reviewing the following documentation for assessment of uniqueness:</a:t>
            </a:r>
          </a:p>
          <a:p>
            <a:pPr marL="1200150" lvl="2" indent="-514350">
              <a:buFont typeface="+mj-lt"/>
              <a:buAutoNum type="romanLcPeriod"/>
            </a:pPr>
            <a:r>
              <a:rPr lang="sv-SE" dirty="0"/>
              <a:t>EMA’s EPAR summary for the public, and SPC </a:t>
            </a:r>
          </a:p>
          <a:p>
            <a:pPr marL="1200150" lvl="2" indent="-514350">
              <a:buFont typeface="+mj-lt"/>
              <a:buAutoNum type="romanLcPeriod"/>
            </a:pPr>
            <a:r>
              <a:rPr lang="sv-SE" dirty="0"/>
              <a:t>TLV and NT reports, if available</a:t>
            </a:r>
          </a:p>
          <a:p>
            <a:pPr marL="1200150" lvl="2" indent="-514350">
              <a:buFont typeface="+mj-lt"/>
              <a:buAutoNum type="romanLcPeriod"/>
            </a:pPr>
            <a:r>
              <a:rPr lang="sv-SE" dirty="0"/>
              <a:t>Swedish clinical guidelines, if (i) - (ii) do not contain sufficient information</a:t>
            </a:r>
          </a:p>
          <a:p>
            <a:pPr marL="1200150" lvl="2" indent="-514350">
              <a:buFont typeface="+mj-lt"/>
              <a:buAutoNum type="romanLcPeriod"/>
            </a:pPr>
            <a:r>
              <a:rPr lang="sv-SE" dirty="0"/>
              <a:t>Other sources, if (i) – (iii) do not contain sufficient information</a:t>
            </a:r>
          </a:p>
          <a:p>
            <a:r>
              <a:rPr lang="sv-SE" b="1" dirty="0">
                <a:highlight>
                  <a:srgbClr val="FFFFFF"/>
                </a:highlight>
              </a:rPr>
              <a:t>In 6 </a:t>
            </a:r>
            <a:r>
              <a:rPr lang="sv-SE" b="1" dirty="0" err="1">
                <a:highlight>
                  <a:srgbClr val="FFFFFF"/>
                </a:highlight>
              </a:rPr>
              <a:t>cases</a:t>
            </a:r>
            <a:r>
              <a:rPr lang="sv-SE" b="1" dirty="0">
                <a:highlight>
                  <a:srgbClr val="FFFFFF"/>
                </a:highlight>
              </a:rPr>
              <a:t>, </a:t>
            </a:r>
            <a:r>
              <a:rPr lang="sv-SE" dirty="0" err="1">
                <a:highlight>
                  <a:srgbClr val="FFFFFF"/>
                </a:highlight>
              </a:rPr>
              <a:t>another</a:t>
            </a:r>
            <a:r>
              <a:rPr lang="sv-SE" dirty="0">
                <a:highlight>
                  <a:srgbClr val="FFFFFF"/>
                </a:highlight>
              </a:rPr>
              <a:t> medicine </a:t>
            </a:r>
            <a:r>
              <a:rPr lang="sv-SE" dirty="0" err="1">
                <a:highlight>
                  <a:srgbClr val="FFFFFF"/>
                </a:highlight>
              </a:rPr>
              <a:t>with</a:t>
            </a:r>
            <a:r>
              <a:rPr lang="sv-SE" dirty="0">
                <a:highlight>
                  <a:srgbClr val="FFFFFF"/>
                </a:highlight>
              </a:rPr>
              <a:t> the same ATC5 </a:t>
            </a:r>
            <a:r>
              <a:rPr lang="sv-SE" dirty="0" err="1">
                <a:highlight>
                  <a:srgbClr val="FFFFFF"/>
                </a:highlight>
              </a:rPr>
              <a:t>code</a:t>
            </a:r>
            <a:r>
              <a:rPr lang="sv-SE" dirty="0">
                <a:highlight>
                  <a:srgbClr val="FFFFFF"/>
                </a:highlight>
              </a:rPr>
              <a:t> is </a:t>
            </a:r>
            <a:r>
              <a:rPr lang="sv-SE" dirty="0" err="1">
                <a:highlight>
                  <a:srgbClr val="FFFFFF"/>
                </a:highlight>
              </a:rPr>
              <a:t>available</a:t>
            </a:r>
            <a:r>
              <a:rPr lang="sv-SE" dirty="0">
                <a:highlight>
                  <a:srgbClr val="FFFFFF"/>
                </a:highlight>
              </a:rPr>
              <a:t> in Sweden (at </a:t>
            </a:r>
            <a:r>
              <a:rPr lang="sv-SE" dirty="0" err="1">
                <a:highlight>
                  <a:srgbClr val="FFFFFF"/>
                </a:highlight>
              </a:rPr>
              <a:t>time</a:t>
            </a:r>
            <a:r>
              <a:rPr lang="sv-SE" dirty="0">
                <a:highlight>
                  <a:srgbClr val="FFFFFF"/>
                </a:highlight>
              </a:rPr>
              <a:t> </a:t>
            </a:r>
            <a:r>
              <a:rPr lang="sv-SE" dirty="0" err="1">
                <a:highlight>
                  <a:srgbClr val="FFFFFF"/>
                </a:highlight>
              </a:rPr>
              <a:t>of</a:t>
            </a:r>
            <a:r>
              <a:rPr lang="sv-SE" dirty="0">
                <a:highlight>
                  <a:srgbClr val="FFFFFF"/>
                </a:highlight>
              </a:rPr>
              <a:t> </a:t>
            </a:r>
            <a:r>
              <a:rPr lang="sv-SE" dirty="0" err="1">
                <a:highlight>
                  <a:srgbClr val="FFFFFF"/>
                </a:highlight>
              </a:rPr>
              <a:t>launch</a:t>
            </a:r>
            <a:r>
              <a:rPr lang="sv-SE" dirty="0">
                <a:highlight>
                  <a:srgbClr val="FFFFFF"/>
                </a:highlight>
              </a:rPr>
              <a:t> or later date), </a:t>
            </a:r>
            <a:r>
              <a:rPr lang="sv-SE" dirty="0" err="1">
                <a:highlight>
                  <a:srgbClr val="FFFFFF"/>
                </a:highlight>
              </a:rPr>
              <a:t>but</a:t>
            </a:r>
            <a:r>
              <a:rPr lang="sv-SE" dirty="0">
                <a:highlight>
                  <a:srgbClr val="FFFFFF"/>
                </a:highlight>
              </a:rPr>
              <a:t> </a:t>
            </a:r>
            <a:r>
              <a:rPr lang="sv-SE" dirty="0" err="1">
                <a:highlight>
                  <a:srgbClr val="FFFFFF"/>
                </a:highlight>
              </a:rPr>
              <a:t>with</a:t>
            </a:r>
            <a:r>
              <a:rPr lang="sv-SE" dirty="0">
                <a:highlight>
                  <a:srgbClr val="FFFFFF"/>
                </a:highlight>
              </a:rPr>
              <a:t> </a:t>
            </a:r>
            <a:r>
              <a:rPr lang="sv-SE" dirty="0" err="1">
                <a:highlight>
                  <a:srgbClr val="FFFFFF"/>
                </a:highlight>
              </a:rPr>
              <a:t>slightly</a:t>
            </a:r>
            <a:r>
              <a:rPr lang="sv-SE" dirty="0">
                <a:highlight>
                  <a:srgbClr val="FFFFFF"/>
                </a:highlight>
              </a:rPr>
              <a:t> different </a:t>
            </a:r>
            <a:r>
              <a:rPr lang="sv-SE" dirty="0" err="1">
                <a:highlight>
                  <a:srgbClr val="FFFFFF"/>
                </a:highlight>
              </a:rPr>
              <a:t>mechanism</a:t>
            </a:r>
            <a:r>
              <a:rPr lang="sv-SE" dirty="0">
                <a:highlight>
                  <a:srgbClr val="FFFFFF"/>
                </a:highlight>
              </a:rPr>
              <a:t> </a:t>
            </a:r>
            <a:r>
              <a:rPr lang="sv-SE" dirty="0" err="1">
                <a:highlight>
                  <a:srgbClr val="FFFFFF"/>
                </a:highlight>
              </a:rPr>
              <a:t>of</a:t>
            </a:r>
            <a:r>
              <a:rPr lang="sv-SE" dirty="0">
                <a:highlight>
                  <a:srgbClr val="FFFFFF"/>
                </a:highlight>
              </a:rPr>
              <a:t> action, administration form or </a:t>
            </a:r>
            <a:r>
              <a:rPr lang="sv-SE" dirty="0" err="1">
                <a:highlight>
                  <a:srgbClr val="FFFFFF"/>
                </a:highlight>
              </a:rPr>
              <a:t>strength</a:t>
            </a:r>
            <a:endParaRPr lang="sv-SE" dirty="0">
              <a:highlight>
                <a:srgbClr val="FFFFFF"/>
              </a:highlight>
            </a:endParaRPr>
          </a:p>
          <a:p>
            <a:r>
              <a:rPr lang="sv-SE" dirty="0">
                <a:highlight>
                  <a:srgbClr val="FFFFFF"/>
                </a:highlight>
              </a:rPr>
              <a:t>Läkemedelsnamn: 1. </a:t>
            </a:r>
            <a:r>
              <a:rPr lang="en-US" sz="1200" b="0" i="0" u="none" strike="noStrike" kern="1200" dirty="0" err="1">
                <a:solidFill>
                  <a:schemeClr val="tx1"/>
                </a:solidFill>
                <a:effectLst/>
                <a:highlight>
                  <a:srgbClr val="FFFFFF"/>
                </a:highlight>
                <a:latin typeface="+mn-lt"/>
                <a:ea typeface="+mn-ea"/>
                <a:cs typeface="+mn-cs"/>
              </a:rPr>
              <a:t>Ebymect</a:t>
            </a:r>
            <a:r>
              <a:rPr lang="en-US" sz="1200" b="0" i="0" u="none" strike="noStrike" kern="1200" dirty="0">
                <a:solidFill>
                  <a:schemeClr val="tx1"/>
                </a:solidFill>
                <a:effectLst/>
                <a:highlight>
                  <a:srgbClr val="FFFFFF"/>
                </a:highlight>
                <a:latin typeface="+mn-lt"/>
                <a:ea typeface="+mn-ea"/>
                <a:cs typeface="+mn-cs"/>
              </a:rPr>
              <a:t>,</a:t>
            </a:r>
            <a:r>
              <a:rPr lang="en-US" dirty="0">
                <a:highlight>
                  <a:srgbClr val="FFFFFF"/>
                </a:highlight>
              </a:rPr>
              <a:t> 2. </a:t>
            </a:r>
            <a:r>
              <a:rPr lang="en-US" sz="1200" b="0" i="0" u="none" strike="noStrike" kern="1200" dirty="0" err="1">
                <a:solidFill>
                  <a:schemeClr val="tx1"/>
                </a:solidFill>
                <a:effectLst/>
                <a:highlight>
                  <a:srgbClr val="FFFFFF"/>
                </a:highlight>
                <a:latin typeface="+mn-lt"/>
                <a:ea typeface="+mn-ea"/>
                <a:cs typeface="+mn-cs"/>
              </a:rPr>
              <a:t>Ionsys</a:t>
            </a:r>
            <a:r>
              <a:rPr lang="en-US" sz="1200" b="0" i="0" u="none" strike="noStrike" kern="1200" dirty="0">
                <a:solidFill>
                  <a:schemeClr val="tx1"/>
                </a:solidFill>
                <a:effectLst/>
                <a:highlight>
                  <a:srgbClr val="FFFFFF"/>
                </a:highlight>
                <a:latin typeface="+mn-lt"/>
                <a:ea typeface="+mn-ea"/>
                <a:cs typeface="+mn-cs"/>
              </a:rPr>
              <a:t>,</a:t>
            </a:r>
            <a:r>
              <a:rPr lang="en-US" dirty="0">
                <a:highlight>
                  <a:srgbClr val="FFFFFF"/>
                </a:highlight>
              </a:rPr>
              <a:t> 3. </a:t>
            </a:r>
            <a:r>
              <a:rPr lang="en-US" sz="1200" b="0" i="0" u="none" strike="noStrike" kern="1200" dirty="0" err="1">
                <a:solidFill>
                  <a:schemeClr val="tx1"/>
                </a:solidFill>
                <a:effectLst/>
                <a:highlight>
                  <a:srgbClr val="FFFFFF"/>
                </a:highlight>
                <a:latin typeface="+mn-lt"/>
                <a:ea typeface="+mn-ea"/>
                <a:cs typeface="+mn-cs"/>
              </a:rPr>
              <a:t>Numient</a:t>
            </a:r>
            <a:r>
              <a:rPr lang="en-US" sz="1200" b="0" i="0" u="none" strike="noStrike" kern="1200" dirty="0">
                <a:solidFill>
                  <a:schemeClr val="tx1"/>
                </a:solidFill>
                <a:effectLst/>
                <a:highlight>
                  <a:srgbClr val="FFFFFF"/>
                </a:highlight>
                <a:latin typeface="+mn-lt"/>
                <a:ea typeface="+mn-ea"/>
                <a:cs typeface="+mn-cs"/>
              </a:rPr>
              <a:t>,</a:t>
            </a:r>
            <a:r>
              <a:rPr lang="en-US" dirty="0">
                <a:highlight>
                  <a:srgbClr val="FFFFFF"/>
                </a:highlight>
              </a:rPr>
              <a:t> 4. </a:t>
            </a:r>
            <a:r>
              <a:rPr lang="en-US" sz="1200" b="0" i="0" u="none" strike="noStrike" kern="1200" dirty="0" err="1">
                <a:solidFill>
                  <a:schemeClr val="tx1"/>
                </a:solidFill>
                <a:effectLst/>
                <a:highlight>
                  <a:srgbClr val="FFFFFF"/>
                </a:highlight>
                <a:latin typeface="+mn-lt"/>
                <a:ea typeface="+mn-ea"/>
                <a:cs typeface="+mn-cs"/>
              </a:rPr>
              <a:t>Chenodeoxycholic</a:t>
            </a:r>
            <a:r>
              <a:rPr lang="en-US" sz="1200" b="0" i="0" u="none" strike="noStrike" kern="1200" dirty="0">
                <a:solidFill>
                  <a:schemeClr val="tx1"/>
                </a:solidFill>
                <a:effectLst/>
                <a:highlight>
                  <a:srgbClr val="FFFFFF"/>
                </a:highlight>
                <a:latin typeface="+mn-lt"/>
                <a:ea typeface="+mn-ea"/>
                <a:cs typeface="+mn-cs"/>
              </a:rPr>
              <a:t> acid </a:t>
            </a:r>
            <a:r>
              <a:rPr lang="en-US" sz="1200" b="0" i="0" u="none" strike="noStrike" kern="1200" dirty="0" err="1">
                <a:solidFill>
                  <a:schemeClr val="tx1"/>
                </a:solidFill>
                <a:effectLst/>
                <a:highlight>
                  <a:srgbClr val="FFFFFF"/>
                </a:highlight>
                <a:latin typeface="+mn-lt"/>
                <a:ea typeface="+mn-ea"/>
                <a:cs typeface="+mn-cs"/>
              </a:rPr>
              <a:t>Leadiant</a:t>
            </a:r>
            <a:r>
              <a:rPr lang="en-US" sz="1200" b="0" i="0" u="none" strike="noStrike" kern="1200" dirty="0">
                <a:solidFill>
                  <a:schemeClr val="tx1"/>
                </a:solidFill>
                <a:effectLst/>
                <a:highlight>
                  <a:srgbClr val="FFFFFF"/>
                </a:highlight>
                <a:latin typeface="+mn-lt"/>
                <a:ea typeface="+mn-ea"/>
                <a:cs typeface="+mn-cs"/>
              </a:rPr>
              <a:t>, 5. </a:t>
            </a:r>
            <a:r>
              <a:rPr lang="en-US" sz="1200" b="0" i="0" u="none" strike="noStrike" kern="1200" dirty="0" err="1">
                <a:solidFill>
                  <a:schemeClr val="tx1"/>
                </a:solidFill>
                <a:effectLst/>
                <a:highlight>
                  <a:srgbClr val="FFFFFF"/>
                </a:highlight>
                <a:latin typeface="+mn-lt"/>
                <a:ea typeface="+mn-ea"/>
                <a:cs typeface="+mn-cs"/>
              </a:rPr>
              <a:t>Alprolix</a:t>
            </a:r>
            <a:r>
              <a:rPr lang="en-US" sz="1200" b="0" i="0" u="none" strike="noStrike" kern="1200" dirty="0">
                <a:solidFill>
                  <a:schemeClr val="tx1"/>
                </a:solidFill>
                <a:effectLst/>
                <a:highlight>
                  <a:srgbClr val="FFFFFF"/>
                </a:highlight>
                <a:latin typeface="+mn-lt"/>
                <a:ea typeface="+mn-ea"/>
                <a:cs typeface="+mn-cs"/>
              </a:rPr>
              <a:t>, 6.</a:t>
            </a:r>
            <a:r>
              <a:rPr lang="en-US" dirty="0">
                <a:highlight>
                  <a:srgbClr val="FFFFFF"/>
                </a:highlight>
              </a:rPr>
              <a:t> </a:t>
            </a:r>
            <a:r>
              <a:rPr lang="en-US" sz="1200" b="0" i="0" u="none" strike="noStrike" kern="1200" dirty="0" err="1">
                <a:solidFill>
                  <a:schemeClr val="tx1"/>
                </a:solidFill>
                <a:effectLst/>
                <a:highlight>
                  <a:srgbClr val="FFFFFF"/>
                </a:highlight>
                <a:latin typeface="+mn-lt"/>
                <a:ea typeface="+mn-ea"/>
                <a:cs typeface="+mn-cs"/>
              </a:rPr>
              <a:t>Nordimet</a:t>
            </a:r>
            <a:r>
              <a:rPr lang="en-US" dirty="0">
                <a:highlight>
                  <a:srgbClr val="FFFFFF"/>
                </a:highlight>
              </a:rPr>
              <a:t> </a:t>
            </a:r>
          </a:p>
          <a:p>
            <a:endParaRPr lang="sv-SE" dirty="0">
              <a:highlight>
                <a:srgbClr val="FFFFFF"/>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u="sng" dirty="0">
                <a:highlight>
                  <a:srgbClr val="FFFFFF"/>
                </a:highlight>
              </a:rPr>
              <a:t>Exkluderade från 2018 års WAIT-lista:</a:t>
            </a:r>
            <a:r>
              <a:rPr lang="sv-SE" u="none" dirty="0">
                <a:highlight>
                  <a:srgbClr val="FFFFFF"/>
                </a:highlight>
              </a:rPr>
              <a:t> </a:t>
            </a:r>
            <a:r>
              <a:rPr lang="sv-SE" dirty="0">
                <a:highlight>
                  <a:srgbClr val="FFFFFF"/>
                </a:highlight>
              </a:rPr>
              <a:t>4 av 6; </a:t>
            </a:r>
            <a:r>
              <a:rPr lang="sv-SE" sz="1200" b="0" i="0" u="none" strike="noStrike" kern="1200" dirty="0" err="1">
                <a:solidFill>
                  <a:schemeClr val="tx1"/>
                </a:solidFill>
                <a:effectLst/>
                <a:highlight>
                  <a:srgbClr val="FFFFFF"/>
                </a:highlight>
                <a:latin typeface="+mn-lt"/>
                <a:ea typeface="+mn-ea"/>
                <a:cs typeface="+mn-cs"/>
              </a:rPr>
              <a:t>Ebymect</a:t>
            </a:r>
            <a:r>
              <a:rPr lang="sv-SE" sz="1200" b="0" i="0" u="none" strike="noStrike" kern="1200" dirty="0">
                <a:solidFill>
                  <a:schemeClr val="tx1"/>
                </a:solidFill>
                <a:effectLst/>
                <a:highlight>
                  <a:srgbClr val="FFFFFF"/>
                </a:highlight>
                <a:latin typeface="+mn-lt"/>
                <a:ea typeface="+mn-ea"/>
                <a:cs typeface="+mn-cs"/>
              </a:rPr>
              <a:t>, </a:t>
            </a:r>
            <a:r>
              <a:rPr lang="sv-SE" sz="1200" b="0" i="0" u="none" strike="noStrike" kern="1200" dirty="0" err="1">
                <a:solidFill>
                  <a:schemeClr val="tx1"/>
                </a:solidFill>
                <a:effectLst/>
                <a:highlight>
                  <a:srgbClr val="FFFFFF"/>
                </a:highlight>
                <a:latin typeface="+mn-lt"/>
                <a:ea typeface="+mn-ea"/>
                <a:cs typeface="+mn-cs"/>
              </a:rPr>
              <a:t>Numient</a:t>
            </a:r>
            <a:r>
              <a:rPr lang="sv-SE" sz="1200" b="0" i="0" u="none" strike="noStrike" kern="1200" dirty="0">
                <a:solidFill>
                  <a:schemeClr val="tx1"/>
                </a:solidFill>
                <a:effectLst/>
                <a:highlight>
                  <a:srgbClr val="FFFFFF"/>
                </a:highlight>
                <a:latin typeface="+mn-lt"/>
                <a:ea typeface="+mn-ea"/>
                <a:cs typeface="+mn-cs"/>
              </a:rPr>
              <a:t>, </a:t>
            </a:r>
            <a:r>
              <a:rPr lang="sv-SE" sz="1200" b="0" i="0" u="none" strike="noStrike" kern="1200" dirty="0" err="1">
                <a:solidFill>
                  <a:schemeClr val="tx1"/>
                </a:solidFill>
                <a:effectLst/>
                <a:highlight>
                  <a:srgbClr val="FFFFFF"/>
                </a:highlight>
                <a:latin typeface="+mn-lt"/>
                <a:ea typeface="+mn-ea"/>
                <a:cs typeface="+mn-cs"/>
              </a:rPr>
              <a:t>Nordimet</a:t>
            </a:r>
            <a:r>
              <a:rPr lang="sv-SE" sz="1200" b="0" i="0" u="none" strike="noStrike" kern="1200" dirty="0">
                <a:solidFill>
                  <a:schemeClr val="tx1"/>
                </a:solidFill>
                <a:effectLst/>
                <a:highlight>
                  <a:srgbClr val="FFFFFF"/>
                </a:highlight>
                <a:latin typeface="+mn-lt"/>
                <a:ea typeface="+mn-ea"/>
                <a:cs typeface="+mn-cs"/>
              </a:rPr>
              <a:t>, och </a:t>
            </a:r>
            <a:r>
              <a:rPr lang="sv-SE" sz="1200" b="0" i="0" u="none" strike="noStrike" kern="1200" dirty="0" err="1">
                <a:solidFill>
                  <a:schemeClr val="tx1"/>
                </a:solidFill>
                <a:effectLst/>
                <a:highlight>
                  <a:srgbClr val="FFFFFF"/>
                </a:highlight>
                <a:latin typeface="+mn-lt"/>
                <a:ea typeface="+mn-ea"/>
                <a:cs typeface="+mn-cs"/>
              </a:rPr>
              <a:t>Ionsys</a:t>
            </a:r>
            <a:endParaRPr lang="sv-SE" sz="1200" b="0" i="0" u="none" strike="noStrike" kern="1200" dirty="0">
              <a:solidFill>
                <a:schemeClr val="tx1"/>
              </a:solidFill>
              <a:effectLst/>
              <a:highlight>
                <a:srgbClr val="FFFFFF"/>
              </a:highlight>
              <a:latin typeface="+mn-lt"/>
              <a:ea typeface="+mn-ea"/>
              <a:cs typeface="+mn-cs"/>
            </a:endParaRPr>
          </a:p>
          <a:p>
            <a:endParaRPr lang="sv-SE" dirty="0">
              <a:highlight>
                <a:srgbClr val="FFFFFF"/>
              </a:highlight>
            </a:endParaRPr>
          </a:p>
          <a:p>
            <a:r>
              <a:rPr lang="sv-SE" b="1" dirty="0">
                <a:highlight>
                  <a:srgbClr val="FFFFFF"/>
                </a:highlight>
              </a:rPr>
              <a:t>In 4, </a:t>
            </a:r>
            <a:r>
              <a:rPr lang="sv-SE" dirty="0">
                <a:highlight>
                  <a:srgbClr val="FFFFFF"/>
                </a:highlight>
              </a:rPr>
              <a:t>the MA </a:t>
            </a:r>
            <a:r>
              <a:rPr lang="sv-SE" dirty="0" err="1">
                <a:highlight>
                  <a:srgbClr val="FFFFFF"/>
                </a:highlight>
              </a:rPr>
              <a:t>holder</a:t>
            </a:r>
            <a:r>
              <a:rPr lang="sv-SE" dirty="0">
                <a:highlight>
                  <a:srgbClr val="FFFFFF"/>
                </a:highlight>
              </a:rPr>
              <a:t> markets the same </a:t>
            </a:r>
            <a:r>
              <a:rPr lang="sv-SE" dirty="0" err="1">
                <a:highlight>
                  <a:srgbClr val="FFFFFF"/>
                </a:highlight>
              </a:rPr>
              <a:t>compound</a:t>
            </a:r>
            <a:r>
              <a:rPr lang="sv-SE" dirty="0">
                <a:highlight>
                  <a:srgbClr val="FFFFFF"/>
                </a:highlight>
              </a:rPr>
              <a:t> under a different brand </a:t>
            </a:r>
            <a:r>
              <a:rPr lang="sv-SE" dirty="0" err="1">
                <a:highlight>
                  <a:srgbClr val="FFFFFF"/>
                </a:highlight>
              </a:rPr>
              <a:t>name</a:t>
            </a:r>
            <a:endParaRPr lang="sv-SE" dirty="0">
              <a:highlight>
                <a:srgbClr val="FFFFFF"/>
              </a:highlight>
            </a:endParaRPr>
          </a:p>
          <a:p>
            <a:r>
              <a:rPr lang="sv-SE" dirty="0">
                <a:highlight>
                  <a:srgbClr val="FFFFFF"/>
                </a:highlight>
              </a:rPr>
              <a:t>If </a:t>
            </a:r>
            <a:r>
              <a:rPr lang="sv-SE" dirty="0" err="1">
                <a:highlight>
                  <a:srgbClr val="FFFFFF"/>
                </a:highlight>
              </a:rPr>
              <a:t>these</a:t>
            </a:r>
            <a:r>
              <a:rPr lang="sv-SE" dirty="0">
                <a:highlight>
                  <a:srgbClr val="FFFFFF"/>
                </a:highlight>
              </a:rPr>
              <a:t> 4 </a:t>
            </a:r>
            <a:r>
              <a:rPr lang="sv-SE" dirty="0" err="1">
                <a:highlight>
                  <a:srgbClr val="FFFFFF"/>
                </a:highlight>
              </a:rPr>
              <a:t>medicines</a:t>
            </a:r>
            <a:r>
              <a:rPr lang="sv-SE" dirty="0">
                <a:highlight>
                  <a:srgbClr val="FFFFFF"/>
                </a:highlight>
              </a:rPr>
              <a:t> </a:t>
            </a:r>
            <a:r>
              <a:rPr lang="sv-SE" dirty="0" err="1">
                <a:highlight>
                  <a:srgbClr val="FFFFFF"/>
                </a:highlight>
              </a:rPr>
              <a:t>are</a:t>
            </a:r>
            <a:r>
              <a:rPr lang="sv-SE" dirty="0">
                <a:highlight>
                  <a:srgbClr val="FFFFFF"/>
                </a:highlight>
              </a:rPr>
              <a:t> </a:t>
            </a:r>
            <a:r>
              <a:rPr lang="sv-SE" dirty="0" err="1">
                <a:highlight>
                  <a:srgbClr val="FFFFFF"/>
                </a:highlight>
              </a:rPr>
              <a:t>excluded</a:t>
            </a:r>
            <a:r>
              <a:rPr lang="sv-SE" dirty="0">
                <a:highlight>
                  <a:srgbClr val="FFFFFF"/>
                </a:highlight>
              </a:rPr>
              <a:t> from the </a:t>
            </a:r>
            <a:r>
              <a:rPr lang="sv-SE" dirty="0" err="1">
                <a:highlight>
                  <a:srgbClr val="FFFFFF"/>
                </a:highlight>
              </a:rPr>
              <a:t>analysis</a:t>
            </a:r>
            <a:r>
              <a:rPr lang="sv-SE" dirty="0">
                <a:highlight>
                  <a:srgbClr val="FFFFFF"/>
                </a:highlight>
              </a:rPr>
              <a:t>, the total </a:t>
            </a:r>
            <a:r>
              <a:rPr lang="sv-SE" dirty="0" err="1">
                <a:highlight>
                  <a:srgbClr val="FFFFFF"/>
                </a:highlight>
              </a:rPr>
              <a:t>sample</a:t>
            </a:r>
            <a:r>
              <a:rPr lang="sv-SE" dirty="0">
                <a:highlight>
                  <a:srgbClr val="FFFFFF"/>
                </a:highlight>
              </a:rPr>
              <a:t> </a:t>
            </a:r>
            <a:r>
              <a:rPr lang="sv-SE" dirty="0" err="1">
                <a:highlight>
                  <a:srgbClr val="FFFFFF"/>
                </a:highlight>
              </a:rPr>
              <a:t>of</a:t>
            </a:r>
            <a:r>
              <a:rPr lang="sv-SE" dirty="0">
                <a:highlight>
                  <a:srgbClr val="FFFFFF"/>
                </a:highlight>
              </a:rPr>
              <a:t> EMA </a:t>
            </a:r>
            <a:r>
              <a:rPr lang="sv-SE" dirty="0" err="1">
                <a:highlight>
                  <a:srgbClr val="FFFFFF"/>
                </a:highlight>
              </a:rPr>
              <a:t>approved</a:t>
            </a:r>
            <a:r>
              <a:rPr lang="sv-SE" dirty="0">
                <a:highlight>
                  <a:srgbClr val="FFFFFF"/>
                </a:highlight>
              </a:rPr>
              <a:t> </a:t>
            </a:r>
            <a:r>
              <a:rPr lang="sv-SE" dirty="0" err="1">
                <a:highlight>
                  <a:srgbClr val="FFFFFF"/>
                </a:highlight>
              </a:rPr>
              <a:t>medicines</a:t>
            </a:r>
            <a:r>
              <a:rPr lang="sv-SE" dirty="0">
                <a:highlight>
                  <a:srgbClr val="FFFFFF"/>
                </a:highlight>
              </a:rPr>
              <a:t> is </a:t>
            </a:r>
            <a:r>
              <a:rPr lang="sv-SE" dirty="0" err="1">
                <a:highlight>
                  <a:srgbClr val="FFFFFF"/>
                </a:highlight>
              </a:rPr>
              <a:t>reduced</a:t>
            </a:r>
            <a:r>
              <a:rPr lang="sv-SE" dirty="0">
                <a:highlight>
                  <a:srgbClr val="FFFFFF"/>
                </a:highlight>
              </a:rPr>
              <a:t> to 139, </a:t>
            </a:r>
            <a:r>
              <a:rPr lang="sv-SE" dirty="0" err="1">
                <a:highlight>
                  <a:srgbClr val="FFFFFF"/>
                </a:highlight>
              </a:rPr>
              <a:t>which</a:t>
            </a:r>
            <a:r>
              <a:rPr lang="sv-SE" dirty="0">
                <a:highlight>
                  <a:srgbClr val="FFFFFF"/>
                </a:highlight>
              </a:rPr>
              <a:t> </a:t>
            </a:r>
            <a:r>
              <a:rPr lang="sv-SE" dirty="0" err="1">
                <a:highlight>
                  <a:srgbClr val="FFFFFF"/>
                </a:highlight>
              </a:rPr>
              <a:t>would</a:t>
            </a:r>
            <a:r>
              <a:rPr lang="sv-SE" dirty="0">
                <a:highlight>
                  <a:srgbClr val="FFFFFF"/>
                </a:highlight>
              </a:rPr>
              <a:t> </a:t>
            </a:r>
            <a:r>
              <a:rPr lang="sv-SE" dirty="0" err="1">
                <a:highlight>
                  <a:srgbClr val="FFFFFF"/>
                </a:highlight>
              </a:rPr>
              <a:t>increase</a:t>
            </a:r>
            <a:r>
              <a:rPr lang="sv-SE" dirty="0">
                <a:highlight>
                  <a:srgbClr val="FFFFFF"/>
                </a:highlight>
              </a:rPr>
              <a:t> the rate </a:t>
            </a:r>
            <a:r>
              <a:rPr lang="sv-SE" dirty="0" err="1">
                <a:highlight>
                  <a:srgbClr val="FFFFFF"/>
                </a:highlight>
              </a:rPr>
              <a:t>of</a:t>
            </a:r>
            <a:r>
              <a:rPr lang="sv-SE" dirty="0">
                <a:highlight>
                  <a:srgbClr val="FFFFFF"/>
                </a:highlight>
              </a:rPr>
              <a:t> </a:t>
            </a:r>
            <a:r>
              <a:rPr lang="sv-SE" dirty="0" err="1">
                <a:highlight>
                  <a:srgbClr val="FFFFFF"/>
                </a:highlight>
              </a:rPr>
              <a:t>availability</a:t>
            </a:r>
            <a:r>
              <a:rPr lang="sv-SE" dirty="0">
                <a:highlight>
                  <a:srgbClr val="FFFFFF"/>
                </a:highlight>
              </a:rPr>
              <a:t> </a:t>
            </a:r>
            <a:r>
              <a:rPr lang="sv-SE" dirty="0" err="1">
                <a:highlight>
                  <a:srgbClr val="FFFFFF"/>
                </a:highlight>
              </a:rPr>
              <a:t>somewhat</a:t>
            </a:r>
            <a:r>
              <a:rPr lang="sv-SE" dirty="0">
                <a:highlight>
                  <a:srgbClr val="FFFFFF"/>
                </a:highlight>
              </a:rPr>
              <a:t> to 91/139 = 65%</a:t>
            </a:r>
          </a:p>
          <a:p>
            <a:r>
              <a:rPr lang="sv-SE" sz="1200" b="0" i="0" u="none" strike="noStrike" kern="1200" dirty="0">
                <a:solidFill>
                  <a:schemeClr val="tx1"/>
                </a:solidFill>
                <a:effectLst/>
                <a:highlight>
                  <a:srgbClr val="FFFFFF"/>
                </a:highlight>
                <a:latin typeface="+mn-lt"/>
                <a:ea typeface="+mn-ea"/>
                <a:cs typeface="+mn-cs"/>
              </a:rPr>
              <a:t>Läkemedelsnamn: 1. </a:t>
            </a:r>
            <a:r>
              <a:rPr lang="en-US" sz="1200" b="0" i="0" u="none" strike="noStrike" kern="1200" dirty="0" err="1">
                <a:solidFill>
                  <a:schemeClr val="tx1"/>
                </a:solidFill>
                <a:effectLst/>
                <a:highlight>
                  <a:srgbClr val="FFFFFF"/>
                </a:highlight>
                <a:latin typeface="+mn-lt"/>
                <a:ea typeface="+mn-ea"/>
                <a:cs typeface="+mn-cs"/>
              </a:rPr>
              <a:t>Ulunar</a:t>
            </a:r>
            <a:r>
              <a:rPr lang="en-US" sz="1200" b="0" i="0" u="none" strike="noStrike" kern="1200" dirty="0">
                <a:solidFill>
                  <a:schemeClr val="tx1"/>
                </a:solidFill>
                <a:effectLst/>
                <a:highlight>
                  <a:srgbClr val="FFFFFF"/>
                </a:highlight>
                <a:latin typeface="+mn-lt"/>
                <a:ea typeface="+mn-ea"/>
                <a:cs typeface="+mn-cs"/>
              </a:rPr>
              <a:t> </a:t>
            </a:r>
            <a:r>
              <a:rPr lang="en-US" sz="1200" b="0" i="0" u="none" strike="noStrike" kern="1200" dirty="0" err="1">
                <a:solidFill>
                  <a:schemeClr val="tx1"/>
                </a:solidFill>
                <a:effectLst/>
                <a:highlight>
                  <a:srgbClr val="FFFFFF"/>
                </a:highlight>
                <a:latin typeface="+mn-lt"/>
                <a:ea typeface="+mn-ea"/>
                <a:cs typeface="+mn-cs"/>
              </a:rPr>
              <a:t>Breezhaler</a:t>
            </a:r>
            <a:r>
              <a:rPr lang="en-US" sz="1200" b="0" i="0" u="none" strike="noStrike" kern="1200" dirty="0">
                <a:solidFill>
                  <a:schemeClr val="tx1"/>
                </a:solidFill>
                <a:effectLst/>
                <a:highlight>
                  <a:srgbClr val="FFFFFF"/>
                </a:highlight>
                <a:latin typeface="+mn-lt"/>
                <a:ea typeface="+mn-ea"/>
                <a:cs typeface="+mn-cs"/>
              </a:rPr>
              <a:t>, 2. </a:t>
            </a:r>
            <a:r>
              <a:rPr lang="en-US" sz="1200" b="0" i="0" u="none" strike="noStrike" kern="1200" dirty="0" err="1">
                <a:solidFill>
                  <a:schemeClr val="tx1"/>
                </a:solidFill>
                <a:effectLst/>
                <a:highlight>
                  <a:srgbClr val="FFFFFF"/>
                </a:highlight>
                <a:latin typeface="+mn-lt"/>
                <a:ea typeface="+mn-ea"/>
                <a:cs typeface="+mn-cs"/>
              </a:rPr>
              <a:t>Revinty</a:t>
            </a:r>
            <a:r>
              <a:rPr lang="en-US" sz="1200" b="0" i="0" u="none" strike="noStrike" kern="1200" dirty="0">
                <a:solidFill>
                  <a:schemeClr val="tx1"/>
                </a:solidFill>
                <a:effectLst/>
                <a:highlight>
                  <a:srgbClr val="FFFFFF"/>
                </a:highlight>
                <a:latin typeface="+mn-lt"/>
                <a:ea typeface="+mn-ea"/>
                <a:cs typeface="+mn-cs"/>
              </a:rPr>
              <a:t> Ellipta, 3. </a:t>
            </a:r>
            <a:r>
              <a:rPr lang="en-US" sz="1200" b="0" i="0" u="none" strike="noStrike" kern="1200" dirty="0" err="1">
                <a:solidFill>
                  <a:schemeClr val="tx1"/>
                </a:solidFill>
                <a:effectLst/>
                <a:highlight>
                  <a:srgbClr val="FFFFFF"/>
                </a:highlight>
                <a:latin typeface="+mn-lt"/>
                <a:ea typeface="+mn-ea"/>
                <a:cs typeface="+mn-cs"/>
              </a:rPr>
              <a:t>Brimica</a:t>
            </a:r>
            <a:r>
              <a:rPr lang="en-US" sz="1200" b="0" i="0" u="none" strike="noStrike" kern="1200" dirty="0">
                <a:solidFill>
                  <a:schemeClr val="tx1"/>
                </a:solidFill>
                <a:effectLst/>
                <a:highlight>
                  <a:srgbClr val="FFFFFF"/>
                </a:highlight>
                <a:latin typeface="+mn-lt"/>
                <a:ea typeface="+mn-ea"/>
                <a:cs typeface="+mn-cs"/>
              </a:rPr>
              <a:t> </a:t>
            </a:r>
            <a:r>
              <a:rPr lang="en-US" sz="1200" b="0" i="0" u="none" strike="noStrike" kern="1200" dirty="0" err="1">
                <a:solidFill>
                  <a:schemeClr val="tx1"/>
                </a:solidFill>
                <a:effectLst/>
                <a:highlight>
                  <a:srgbClr val="FFFFFF"/>
                </a:highlight>
                <a:latin typeface="+mn-lt"/>
                <a:ea typeface="+mn-ea"/>
                <a:cs typeface="+mn-cs"/>
              </a:rPr>
              <a:t>Genuair</a:t>
            </a:r>
            <a:r>
              <a:rPr lang="en-US" sz="1200" b="0" i="0" u="none" strike="noStrike" kern="1200" dirty="0">
                <a:solidFill>
                  <a:schemeClr val="tx1"/>
                </a:solidFill>
                <a:effectLst/>
                <a:highlight>
                  <a:srgbClr val="FFFFFF"/>
                </a:highlight>
                <a:latin typeface="+mn-lt"/>
                <a:ea typeface="+mn-ea"/>
                <a:cs typeface="+mn-cs"/>
              </a:rPr>
              <a:t>, 4.</a:t>
            </a:r>
            <a:r>
              <a:rPr lang="en-US" dirty="0">
                <a:highlight>
                  <a:srgbClr val="FFFFFF"/>
                </a:highlight>
              </a:rPr>
              <a:t> </a:t>
            </a:r>
            <a:r>
              <a:rPr lang="en-US" sz="1200" b="0" i="0" u="none" strike="noStrike" kern="1200" dirty="0" err="1">
                <a:solidFill>
                  <a:schemeClr val="tx1"/>
                </a:solidFill>
                <a:effectLst/>
                <a:highlight>
                  <a:srgbClr val="FFFFFF"/>
                </a:highlight>
                <a:latin typeface="+mn-lt"/>
                <a:ea typeface="+mn-ea"/>
                <a:cs typeface="+mn-cs"/>
              </a:rPr>
              <a:t>Idelvion</a:t>
            </a:r>
            <a:r>
              <a:rPr lang="en-US" dirty="0">
                <a:highlight>
                  <a:srgbClr val="FFFFFF"/>
                </a:highlight>
              </a:rPr>
              <a:t> </a:t>
            </a:r>
          </a:p>
          <a:p>
            <a:endParaRPr lang="en-US" u="sng" dirty="0">
              <a:highlight>
                <a:srgbClr val="FFFFFF"/>
              </a:highlight>
            </a:endParaRPr>
          </a:p>
          <a:p>
            <a:r>
              <a:rPr lang="sv-SE" u="sng" dirty="0">
                <a:highlight>
                  <a:srgbClr val="FFFFFF"/>
                </a:highlight>
              </a:rPr>
              <a:t>Exkluderade från 2018 års WAIT-lista:</a:t>
            </a:r>
            <a:r>
              <a:rPr lang="sv-SE" u="none" dirty="0">
                <a:highlight>
                  <a:srgbClr val="FFFFFF"/>
                </a:highlight>
              </a:rPr>
              <a:t> 3</a:t>
            </a:r>
            <a:r>
              <a:rPr lang="sv-SE" dirty="0"/>
              <a:t> av 4; alla utom </a:t>
            </a:r>
            <a:r>
              <a:rPr lang="sv-SE" dirty="0" err="1"/>
              <a:t>Idelvion</a:t>
            </a:r>
            <a:r>
              <a:rPr lang="sv-SE" dirty="0"/>
              <a:t>; står ”New </a:t>
            </a:r>
            <a:r>
              <a:rPr lang="sv-SE" dirty="0" err="1"/>
              <a:t>active</a:t>
            </a:r>
            <a:r>
              <a:rPr lang="sv-SE" dirty="0"/>
              <a:t> </a:t>
            </a:r>
            <a:r>
              <a:rPr lang="sv-SE" dirty="0" err="1"/>
              <a:t>substance</a:t>
            </a:r>
            <a:r>
              <a:rPr lang="sv-SE" dirty="0"/>
              <a:t> </a:t>
            </a:r>
            <a:r>
              <a:rPr lang="sv-SE" dirty="0" err="1"/>
              <a:t>authorisation</a:t>
            </a:r>
            <a:r>
              <a:rPr lang="sv-SE" dirty="0"/>
              <a:t>”. </a:t>
            </a:r>
          </a:p>
          <a:p>
            <a:endParaRPr lang="sv-SE" dirty="0"/>
          </a:p>
          <a:p>
            <a:r>
              <a:rPr lang="sv-SE" b="1" dirty="0"/>
              <a:t>In 9, </a:t>
            </a:r>
            <a:r>
              <a:rPr lang="sv-SE" dirty="0"/>
              <a:t>it </a:t>
            </a:r>
            <a:r>
              <a:rPr lang="sv-SE" dirty="0" err="1"/>
              <a:t>was</a:t>
            </a:r>
            <a:r>
              <a:rPr lang="sv-SE" dirty="0"/>
              <a:t> </a:t>
            </a:r>
            <a:r>
              <a:rPr lang="sv-SE" dirty="0" err="1"/>
              <a:t>found</a:t>
            </a:r>
            <a:r>
              <a:rPr lang="sv-SE" dirty="0"/>
              <a:t> </a:t>
            </a:r>
            <a:r>
              <a:rPr lang="sv-SE" dirty="0" err="1"/>
              <a:t>primarily</a:t>
            </a:r>
            <a:r>
              <a:rPr lang="sv-SE" dirty="0"/>
              <a:t> to be </a:t>
            </a:r>
            <a:r>
              <a:rPr lang="sv-SE" dirty="0" err="1"/>
              <a:t>equally</a:t>
            </a:r>
            <a:r>
              <a:rPr lang="sv-SE" dirty="0"/>
              <a:t> or less </a:t>
            </a:r>
            <a:r>
              <a:rPr lang="sv-SE" dirty="0" err="1"/>
              <a:t>effective</a:t>
            </a:r>
            <a:r>
              <a:rPr lang="sv-SE" dirty="0"/>
              <a:t> as an </a:t>
            </a:r>
            <a:r>
              <a:rPr lang="sv-SE" dirty="0" err="1"/>
              <a:t>available</a:t>
            </a:r>
            <a:r>
              <a:rPr lang="sv-SE" dirty="0"/>
              <a:t> </a:t>
            </a:r>
            <a:r>
              <a:rPr lang="sv-SE" dirty="0" err="1"/>
              <a:t>comparator</a:t>
            </a:r>
            <a:endParaRPr lang="sv-SE" dirty="0"/>
          </a:p>
          <a:p>
            <a:r>
              <a:rPr lang="en-US" sz="1200" b="0" i="0" u="none" strike="noStrike" kern="1200" dirty="0" err="1">
                <a:solidFill>
                  <a:schemeClr val="tx1"/>
                </a:solidFill>
                <a:effectLst/>
                <a:latin typeface="+mn-lt"/>
                <a:ea typeface="+mn-ea"/>
                <a:cs typeface="+mn-cs"/>
              </a:rPr>
              <a:t>Läkemedelsnamn</a:t>
            </a:r>
            <a:r>
              <a:rPr lang="en-US" sz="1200" b="0" i="0" u="none" strike="noStrike" kern="1200" dirty="0">
                <a:solidFill>
                  <a:schemeClr val="tx1"/>
                </a:solidFill>
                <a:effectLst/>
                <a:latin typeface="+mn-lt"/>
                <a:ea typeface="+mn-ea"/>
                <a:cs typeface="+mn-cs"/>
              </a:rPr>
              <a:t>: 1. </a:t>
            </a:r>
            <a:r>
              <a:rPr lang="en-US" sz="1200" b="0" i="0" u="none" strike="noStrike" kern="1200" dirty="0" err="1">
                <a:solidFill>
                  <a:schemeClr val="tx1"/>
                </a:solidFill>
                <a:effectLst/>
                <a:latin typeface="+mn-lt"/>
                <a:ea typeface="+mn-ea"/>
                <a:cs typeface="+mn-cs"/>
              </a:rPr>
              <a:t>Eperzan</a:t>
            </a:r>
            <a:r>
              <a:rPr lang="en-US" sz="1200" b="0" i="0" u="none" strike="noStrike" kern="1200" dirty="0">
                <a:solidFill>
                  <a:schemeClr val="tx1"/>
                </a:solidFill>
                <a:effectLst/>
                <a:latin typeface="+mn-lt"/>
                <a:ea typeface="+mn-ea"/>
                <a:cs typeface="+mn-cs"/>
              </a:rPr>
              <a:t>, 2.</a:t>
            </a:r>
            <a:r>
              <a:rPr lang="en-US" dirty="0"/>
              <a:t> </a:t>
            </a:r>
            <a:r>
              <a:rPr lang="en-US" sz="1200" b="0" i="0" u="none" strike="noStrike" kern="1200" dirty="0" err="1">
                <a:solidFill>
                  <a:schemeClr val="tx1"/>
                </a:solidFill>
                <a:effectLst/>
                <a:latin typeface="+mn-lt"/>
                <a:ea typeface="+mn-ea"/>
                <a:cs typeface="+mn-cs"/>
              </a:rPr>
              <a:t>Vokanamet</a:t>
            </a:r>
            <a:r>
              <a:rPr lang="en-US" sz="1200" b="0" i="0" u="none" strike="noStrike" kern="1200" dirty="0">
                <a:solidFill>
                  <a:schemeClr val="tx1"/>
                </a:solidFill>
                <a:effectLst/>
                <a:latin typeface="+mn-lt"/>
                <a:ea typeface="+mn-ea"/>
                <a:cs typeface="+mn-cs"/>
              </a:rPr>
              <a:t>, 3.</a:t>
            </a:r>
            <a:r>
              <a:rPr lang="en-US" dirty="0"/>
              <a:t> </a:t>
            </a:r>
            <a:r>
              <a:rPr lang="en-US" sz="1200" b="0" i="0" u="none" strike="noStrike" kern="1200" dirty="0" err="1">
                <a:solidFill>
                  <a:schemeClr val="tx1"/>
                </a:solidFill>
                <a:effectLst/>
                <a:latin typeface="+mn-lt"/>
                <a:ea typeface="+mn-ea"/>
                <a:cs typeface="+mn-cs"/>
              </a:rPr>
              <a:t>Duavive</a:t>
            </a:r>
            <a:r>
              <a:rPr lang="en-US" sz="1200" b="0" i="0" u="none" strike="noStrike" kern="1200" dirty="0">
                <a:solidFill>
                  <a:schemeClr val="tx1"/>
                </a:solidFill>
                <a:effectLst/>
                <a:latin typeface="+mn-lt"/>
                <a:ea typeface="+mn-ea"/>
                <a:cs typeface="+mn-cs"/>
              </a:rPr>
              <a:t>, 4.</a:t>
            </a:r>
            <a:r>
              <a:rPr lang="en-US" dirty="0"/>
              <a:t> </a:t>
            </a:r>
            <a:r>
              <a:rPr lang="en-US" sz="1200" b="0" i="0" u="none" strike="noStrike" kern="1200" dirty="0" err="1">
                <a:solidFill>
                  <a:schemeClr val="tx1"/>
                </a:solidFill>
                <a:effectLst/>
                <a:latin typeface="+mn-lt"/>
                <a:ea typeface="+mn-ea"/>
                <a:cs typeface="+mn-cs"/>
              </a:rPr>
              <a:t>Cerdelga</a:t>
            </a:r>
            <a:r>
              <a:rPr lang="en-US" sz="1200" b="0" i="0" u="none" strike="noStrike" kern="1200" dirty="0">
                <a:solidFill>
                  <a:schemeClr val="tx1"/>
                </a:solidFill>
                <a:effectLst/>
                <a:latin typeface="+mn-lt"/>
                <a:ea typeface="+mn-ea"/>
                <a:cs typeface="+mn-cs"/>
              </a:rPr>
              <a:t>, 5.</a:t>
            </a:r>
            <a:r>
              <a:rPr lang="en-US" dirty="0"/>
              <a:t> </a:t>
            </a:r>
            <a:r>
              <a:rPr lang="en-US" sz="1200" b="0" i="0" u="none" strike="noStrike" kern="1200" dirty="0" err="1">
                <a:solidFill>
                  <a:schemeClr val="tx1"/>
                </a:solidFill>
                <a:effectLst/>
                <a:latin typeface="+mn-lt"/>
                <a:ea typeface="+mn-ea"/>
                <a:cs typeface="+mn-cs"/>
              </a:rPr>
              <a:t>Zalviso</a:t>
            </a:r>
            <a:r>
              <a:rPr lang="en-US" sz="1200" b="0" i="0" u="none" strike="noStrike" kern="1200" dirty="0">
                <a:solidFill>
                  <a:schemeClr val="tx1"/>
                </a:solidFill>
                <a:effectLst/>
                <a:latin typeface="+mn-lt"/>
                <a:ea typeface="+mn-ea"/>
                <a:cs typeface="+mn-cs"/>
              </a:rPr>
              <a:t>, 6.</a:t>
            </a:r>
            <a:r>
              <a:rPr lang="en-US" dirty="0"/>
              <a:t> </a:t>
            </a:r>
            <a:r>
              <a:rPr lang="en-US" sz="1200" b="0" i="0" u="none" strike="noStrike" kern="1200" dirty="0" err="1">
                <a:solidFill>
                  <a:schemeClr val="tx1"/>
                </a:solidFill>
                <a:effectLst/>
                <a:latin typeface="+mn-lt"/>
                <a:ea typeface="+mn-ea"/>
                <a:cs typeface="+mn-cs"/>
              </a:rPr>
              <a:t>Spectrila</a:t>
            </a:r>
            <a:r>
              <a:rPr lang="en-US" sz="1200" b="0" i="0" u="none" strike="noStrike" kern="1200" dirty="0">
                <a:solidFill>
                  <a:schemeClr val="tx1"/>
                </a:solidFill>
                <a:effectLst/>
                <a:latin typeface="+mn-lt"/>
                <a:ea typeface="+mn-ea"/>
                <a:cs typeface="+mn-cs"/>
              </a:rPr>
              <a:t>, 7.</a:t>
            </a:r>
            <a:r>
              <a:rPr lang="en-US" dirty="0"/>
              <a:t> </a:t>
            </a:r>
            <a:r>
              <a:rPr lang="en-US" sz="1200" b="0" i="0" u="none" strike="noStrike" kern="1200" dirty="0" err="1">
                <a:solidFill>
                  <a:schemeClr val="tx1"/>
                </a:solidFill>
                <a:effectLst/>
                <a:latin typeface="+mn-lt"/>
                <a:ea typeface="+mn-ea"/>
                <a:cs typeface="+mn-cs"/>
              </a:rPr>
              <a:t>Empliciti</a:t>
            </a:r>
            <a:r>
              <a:rPr lang="en-US" sz="1200" b="0" i="0" u="none" strike="noStrike" kern="1200" dirty="0">
                <a:solidFill>
                  <a:schemeClr val="tx1"/>
                </a:solidFill>
                <a:effectLst/>
                <a:latin typeface="+mn-lt"/>
                <a:ea typeface="+mn-ea"/>
                <a:cs typeface="+mn-cs"/>
              </a:rPr>
              <a:t>, 8.</a:t>
            </a:r>
            <a:r>
              <a:rPr lang="en-US" dirty="0"/>
              <a:t> </a:t>
            </a:r>
            <a:r>
              <a:rPr lang="en-US" sz="1200" b="0" i="0" u="none" strike="noStrike" kern="1200" dirty="0" err="1">
                <a:solidFill>
                  <a:schemeClr val="tx1"/>
                </a:solidFill>
                <a:effectLst/>
                <a:latin typeface="+mn-lt"/>
                <a:ea typeface="+mn-ea"/>
                <a:cs typeface="+mn-cs"/>
              </a:rPr>
              <a:t>Ongentys</a:t>
            </a:r>
            <a:r>
              <a:rPr lang="en-US" sz="1200" b="0" i="0" u="none" strike="noStrike" kern="1200" dirty="0">
                <a:solidFill>
                  <a:schemeClr val="tx1"/>
                </a:solidFill>
                <a:effectLst/>
                <a:latin typeface="+mn-lt"/>
                <a:ea typeface="+mn-ea"/>
                <a:cs typeface="+mn-cs"/>
              </a:rPr>
              <a:t>, 9.</a:t>
            </a:r>
            <a:r>
              <a:rPr lang="en-US" dirty="0"/>
              <a:t> </a:t>
            </a:r>
            <a:r>
              <a:rPr lang="en-US" sz="1200" b="0" i="0" u="none" strike="noStrike" kern="1200" dirty="0" err="1">
                <a:solidFill>
                  <a:schemeClr val="tx1"/>
                </a:solidFill>
                <a:effectLst/>
                <a:latin typeface="+mn-lt"/>
                <a:ea typeface="+mn-ea"/>
                <a:cs typeface="+mn-cs"/>
              </a:rPr>
              <a:t>Rekovelle</a:t>
            </a:r>
            <a:r>
              <a:rPr lang="en-US" dirty="0"/>
              <a:t> </a:t>
            </a:r>
          </a:p>
          <a:p>
            <a:endParaRPr lang="sv-SE" dirty="0"/>
          </a:p>
          <a:p>
            <a:r>
              <a:rPr lang="sv-SE" u="sng" dirty="0">
                <a:highlight>
                  <a:srgbClr val="FFFFFF"/>
                </a:highlight>
              </a:rPr>
              <a:t>Exkluderade från 2018 års WAIT-lista:</a:t>
            </a:r>
            <a:r>
              <a:rPr lang="sv-SE" u="none" dirty="0">
                <a:highlight>
                  <a:srgbClr val="FFFFFF"/>
                </a:highlight>
              </a:rPr>
              <a:t> 1</a:t>
            </a:r>
            <a:r>
              <a:rPr lang="sv-SE" dirty="0"/>
              <a:t> av 9: </a:t>
            </a:r>
            <a:r>
              <a:rPr lang="sv-SE" dirty="0" err="1"/>
              <a:t>Zalviso</a:t>
            </a:r>
            <a:r>
              <a:rPr lang="sv-SE" dirty="0"/>
              <a:t>; </a:t>
            </a:r>
            <a:r>
              <a:rPr lang="sv-SE" dirty="0" err="1"/>
              <a:t>similar</a:t>
            </a:r>
            <a:r>
              <a:rPr lang="sv-SE" dirty="0"/>
              <a:t> to </a:t>
            </a:r>
            <a:r>
              <a:rPr lang="sv-SE" dirty="0" err="1"/>
              <a:t>other</a:t>
            </a:r>
            <a:r>
              <a:rPr lang="sv-SE" dirty="0"/>
              <a:t> medicine</a:t>
            </a:r>
            <a:endParaRPr lang="en-US" dirty="0"/>
          </a:p>
          <a:p>
            <a:endParaRPr lang="en-US" dirty="0"/>
          </a:p>
        </p:txBody>
      </p:sp>
      <p:sp>
        <p:nvSpPr>
          <p:cNvPr id="4" name="Slide Number Placeholder 3"/>
          <p:cNvSpPr>
            <a:spLocks noGrp="1"/>
          </p:cNvSpPr>
          <p:nvPr>
            <p:ph type="sldNum" sz="quarter" idx="10"/>
          </p:nvPr>
        </p:nvSpPr>
        <p:spPr/>
        <p:txBody>
          <a:bodyPr/>
          <a:lstStyle/>
          <a:p>
            <a:fld id="{ACBB35CA-7911-224D-91EF-8FFDCF6DBA8C}" type="slidenum">
              <a:rPr lang="en-US" smtClean="0"/>
              <a:t>4</a:t>
            </a:fld>
            <a:endParaRPr lang="en-US"/>
          </a:p>
        </p:txBody>
      </p:sp>
    </p:spTree>
    <p:extLst>
      <p:ext uri="{BB962C8B-B14F-4D97-AF65-F5344CB8AC3E}">
        <p14:creationId xmlns:p14="http://schemas.microsoft.com/office/powerpoint/2010/main" val="4106069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1" dirty="0"/>
              <a:t>PIECHART</a:t>
            </a:r>
          </a:p>
          <a:p>
            <a:r>
              <a:rPr lang="sv-SE" dirty="0"/>
              <a:t>30 medicines were assessed to be non-replaceable, based on the pragmatic approach described in previous slides</a:t>
            </a:r>
          </a:p>
          <a:p>
            <a:pPr lvl="1"/>
            <a:r>
              <a:rPr lang="sv-SE" dirty="0"/>
              <a:t>Of these, 13 (43%) are currently not supplied in Sweden. </a:t>
            </a:r>
          </a:p>
          <a:p>
            <a:pPr marL="0" indent="0">
              <a:buNone/>
            </a:pPr>
            <a:endParaRPr lang="sv-SE" dirty="0"/>
          </a:p>
          <a:p>
            <a:r>
              <a:rPr lang="sv-SE" dirty="0"/>
              <a:t>5 parameters of uniqueness were taken into account</a:t>
            </a:r>
          </a:p>
          <a:p>
            <a:pPr lvl="1"/>
            <a:r>
              <a:rPr lang="sv-SE" dirty="0"/>
              <a:t>Most medicines classified as non-replaceable were so based primarily on information supporting an unmet medical need and limited other treatment options (46%)</a:t>
            </a:r>
          </a:p>
          <a:p>
            <a:pPr lvl="1"/>
            <a:r>
              <a:rPr lang="sv-SE" dirty="0"/>
              <a:t>A unique mode of action/mechanism, indicating value for certain subgroups of patients refractory to other options and/or with tolerability problems, was the second most prevalent reason for non-replaceability (30%)</a:t>
            </a:r>
          </a:p>
          <a:p>
            <a:pPr lvl="1"/>
            <a:r>
              <a:rPr lang="sv-SE" dirty="0"/>
              <a:t>Additional unique features include indication, mode of administration and improved efficacy</a:t>
            </a:r>
          </a:p>
          <a:p>
            <a:pPr lvl="1"/>
            <a:endParaRPr lang="sv-SE" dirty="0"/>
          </a:p>
          <a:p>
            <a:r>
              <a:rPr lang="sv-SE" dirty="0"/>
              <a:t>Note that only the primary rationale is counted; although some medicines have additional unique features</a:t>
            </a:r>
          </a:p>
          <a:p>
            <a:endParaRPr lang="sv-SE" dirty="0"/>
          </a:p>
          <a:p>
            <a:r>
              <a:rPr lang="sv-SE" b="1" dirty="0"/>
              <a:t>TABELL:</a:t>
            </a:r>
          </a:p>
          <a:p>
            <a:r>
              <a:rPr lang="sv-SE" dirty="0"/>
              <a:t>An attemtp was made to further classify the non-replaceable medicines, according to the following parameters, thereby enabling a descriptive summary of them:</a:t>
            </a:r>
          </a:p>
          <a:p>
            <a:pPr marL="800100" lvl="1" indent="-457200">
              <a:buFont typeface="+mj-lt"/>
              <a:buAutoNum type="arabicPeriod"/>
            </a:pPr>
            <a:r>
              <a:rPr lang="en-GB" dirty="0"/>
              <a:t>Drug characteristics</a:t>
            </a:r>
          </a:p>
          <a:p>
            <a:pPr lvl="2">
              <a:buFont typeface="Arial" panose="020B0604020202020204" pitchFamily="34" charset="0"/>
              <a:buChar char="•"/>
            </a:pPr>
            <a:r>
              <a:rPr lang="en-GB" sz="1500" dirty="0"/>
              <a:t>A </a:t>
            </a:r>
            <a:r>
              <a:rPr lang="sv-SE" sz="1500" dirty="0"/>
              <a:t>medicine was classified as a hospital drug if there was a public NT case for it and/or IV administration and/or SPC states that clinical staff is required for administration. All other medicines were classified as non-hospital drugs.</a:t>
            </a:r>
          </a:p>
          <a:p>
            <a:pPr lvl="2">
              <a:buFont typeface="Arial" panose="020B0604020202020204" pitchFamily="34" charset="0"/>
              <a:buChar char="•"/>
            </a:pPr>
            <a:endParaRPr lang="sv-SE" sz="1500" dirty="0"/>
          </a:p>
          <a:p>
            <a:pPr marL="800100" lvl="1" indent="-457200">
              <a:buFont typeface="+mj-lt"/>
              <a:buAutoNum type="arabicPeriod"/>
            </a:pPr>
            <a:r>
              <a:rPr lang="sv-SE" dirty="0"/>
              <a:t>Subjective level of severity of d</a:t>
            </a:r>
            <a:r>
              <a:rPr lang="en-GB" dirty="0" err="1"/>
              <a:t>isease</a:t>
            </a:r>
            <a:r>
              <a:rPr lang="en-GB" dirty="0"/>
              <a:t> and existing treatment options</a:t>
            </a:r>
          </a:p>
          <a:p>
            <a:pPr lvl="2">
              <a:buFont typeface="Arial" panose="020B0604020202020204" pitchFamily="34" charset="0"/>
              <a:buChar char="•"/>
            </a:pPr>
            <a:r>
              <a:rPr lang="sv-SE" sz="1500" dirty="0"/>
              <a:t>Severity of disease was estimated as high for all included oncology products.</a:t>
            </a:r>
          </a:p>
          <a:p>
            <a:pPr lvl="2">
              <a:buFont typeface="Arial" panose="020B0604020202020204" pitchFamily="34" charset="0"/>
              <a:buChar char="•"/>
            </a:pPr>
            <a:r>
              <a:rPr lang="sv-SE" sz="1500" dirty="0"/>
              <a:t>Severity of disease for the other indications and information on existing treatment options were elicited from public sources of information, such as EPAR summaries and Swedish clinical guidelines, and if necessary other sources of information were consulted. No clinical experts were involved in the assessment.</a:t>
            </a:r>
          </a:p>
          <a:p>
            <a:pPr lvl="2">
              <a:buFont typeface="Arial" panose="020B0604020202020204" pitchFamily="34" charset="0"/>
              <a:buChar char="•"/>
            </a:pPr>
            <a:endParaRPr lang="sv-SE" sz="1500" dirty="0"/>
          </a:p>
          <a:p>
            <a:pPr marL="800100" lvl="1" indent="-457200">
              <a:buFont typeface="+mj-lt"/>
              <a:buAutoNum type="arabicPeriod"/>
            </a:pPr>
            <a:r>
              <a:rPr lang="en-GB" dirty="0"/>
              <a:t>Number of unique MA holders, and local presence in Sweden</a:t>
            </a:r>
          </a:p>
          <a:p>
            <a:pPr lvl="2">
              <a:buFont typeface="Arial" panose="020B0604020202020204" pitchFamily="34" charset="0"/>
              <a:buChar char="•"/>
            </a:pPr>
            <a:r>
              <a:rPr lang="en-GB" sz="1500" dirty="0"/>
              <a:t>Local presence was assessed in FASS. If FASS indicated no local presence in Sweden, local presence was further assessed by examining if the company is registered on a Swedish address.</a:t>
            </a:r>
          </a:p>
          <a:p>
            <a:pPr marL="685800" lvl="2" indent="0">
              <a:buNone/>
            </a:pPr>
            <a:endParaRPr lang="en-GB" sz="1500" dirty="0"/>
          </a:p>
          <a:p>
            <a:pPr marL="800100" lvl="1" indent="-457200">
              <a:buFont typeface="+mj-lt"/>
              <a:buAutoNum type="arabicPeriod"/>
            </a:pPr>
            <a:r>
              <a:rPr lang="en-GB" dirty="0"/>
              <a:t>MA holder experience with the Swedish reimbursement system</a:t>
            </a:r>
          </a:p>
          <a:p>
            <a:pPr lvl="2"/>
            <a:r>
              <a:rPr lang="en-GB" sz="1500" dirty="0"/>
              <a:t>Experience was measured as number of </a:t>
            </a:r>
            <a:r>
              <a:rPr lang="sv-SE" sz="1500" dirty="0"/>
              <a:t>medicines included in the Swedish reimbursement scheme.</a:t>
            </a:r>
          </a:p>
          <a:p>
            <a:endParaRPr lang="en-US" dirty="0"/>
          </a:p>
        </p:txBody>
      </p:sp>
      <p:sp>
        <p:nvSpPr>
          <p:cNvPr id="4" name="Slide Number Placeholder 3"/>
          <p:cNvSpPr>
            <a:spLocks noGrp="1"/>
          </p:cNvSpPr>
          <p:nvPr>
            <p:ph type="sldNum" sz="quarter" idx="10"/>
          </p:nvPr>
        </p:nvSpPr>
        <p:spPr/>
        <p:txBody>
          <a:bodyPr/>
          <a:lstStyle/>
          <a:p>
            <a:fld id="{ACBB35CA-7911-224D-91EF-8FFDCF6DBA8C}" type="slidenum">
              <a:rPr lang="en-US" smtClean="0"/>
              <a:t>5</a:t>
            </a:fld>
            <a:endParaRPr lang="en-US"/>
          </a:p>
        </p:txBody>
      </p:sp>
    </p:spTree>
    <p:extLst>
      <p:ext uri="{BB962C8B-B14F-4D97-AF65-F5344CB8AC3E}">
        <p14:creationId xmlns:p14="http://schemas.microsoft.com/office/powerpoint/2010/main" val="441017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Intervjuer med berörda företag, särskilt de 16 som är tillgängliga i Danmark, vore värdefullt</a:t>
            </a:r>
            <a:endParaRPr lang="en-US" dirty="0"/>
          </a:p>
        </p:txBody>
      </p:sp>
      <p:sp>
        <p:nvSpPr>
          <p:cNvPr id="4" name="Slide Number Placeholder 3"/>
          <p:cNvSpPr>
            <a:spLocks noGrp="1"/>
          </p:cNvSpPr>
          <p:nvPr>
            <p:ph type="sldNum" sz="quarter" idx="10"/>
          </p:nvPr>
        </p:nvSpPr>
        <p:spPr/>
        <p:txBody>
          <a:bodyPr/>
          <a:lstStyle/>
          <a:p>
            <a:fld id="{ACBB35CA-7911-224D-91EF-8FFDCF6DBA8C}" type="slidenum">
              <a:rPr lang="en-US" smtClean="0"/>
              <a:t>6</a:t>
            </a:fld>
            <a:endParaRPr lang="en-US"/>
          </a:p>
        </p:txBody>
      </p:sp>
    </p:spTree>
    <p:extLst>
      <p:ext uri="{BB962C8B-B14F-4D97-AF65-F5344CB8AC3E}">
        <p14:creationId xmlns:p14="http://schemas.microsoft.com/office/powerpoint/2010/main" val="855138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Definition på Time To Market:</a:t>
            </a:r>
          </a:p>
          <a:p>
            <a:r>
              <a:rPr lang="sv-SE" dirty="0"/>
              <a:t>Antal dagar från EMA-godkännande till datum då lm är tillgängligt i Sverige.</a:t>
            </a:r>
          </a:p>
          <a:p>
            <a:endParaRPr lang="sv-SE" dirty="0"/>
          </a:p>
          <a:p>
            <a:r>
              <a:rPr lang="sv-SE" dirty="0"/>
              <a:t> Datum då tillgängligt i Sverige definieras som:</a:t>
            </a:r>
          </a:p>
          <a:p>
            <a:pPr marL="800100" lvl="1" indent="-457200">
              <a:buFont typeface="+mj-lt"/>
              <a:buAutoNum type="arabicPeriod"/>
            </a:pPr>
            <a:r>
              <a:rPr lang="sv-SE" dirty="0"/>
              <a:t>The date of positive TLV reimbursement decision (non-hospital drugs), </a:t>
            </a:r>
            <a:r>
              <a:rPr lang="sv-SE" b="1" dirty="0"/>
              <a:t>or</a:t>
            </a:r>
          </a:p>
          <a:p>
            <a:pPr marL="800100" lvl="1" indent="-457200">
              <a:buFont typeface="+mj-lt"/>
              <a:buAutoNum type="arabicPeriod"/>
            </a:pPr>
            <a:r>
              <a:rPr lang="sv-SE" dirty="0"/>
              <a:t>The date of positive NT recommendation (hospital drugs), </a:t>
            </a:r>
            <a:r>
              <a:rPr lang="sv-SE" b="1" dirty="0"/>
              <a:t>or</a:t>
            </a:r>
            <a:r>
              <a:rPr lang="sv-SE" dirty="0"/>
              <a:t> </a:t>
            </a:r>
          </a:p>
          <a:p>
            <a:pPr marL="800100" lvl="1" indent="-457200">
              <a:buFont typeface="+mj-lt"/>
              <a:buAutoNum type="arabicPeriod"/>
            </a:pPr>
            <a:r>
              <a:rPr lang="sv-SE" dirty="0"/>
              <a:t>The 15th of the month of the first record of sales if the medicine</a:t>
            </a:r>
          </a:p>
          <a:p>
            <a:pPr marL="1143000" lvl="2" indent="-457200">
              <a:buFont typeface="+mj-lt"/>
              <a:buAutoNum type="romanLcPeriod"/>
            </a:pPr>
            <a:r>
              <a:rPr lang="sv-SE" dirty="0"/>
              <a:t>Has received no negative NT recommendation and has relevant sales (hospital drugs) or </a:t>
            </a:r>
          </a:p>
          <a:p>
            <a:pPr marL="1143000" lvl="2" indent="-457200">
              <a:buFont typeface="+mj-lt"/>
              <a:buAutoNum type="romanLcPeriod"/>
            </a:pPr>
            <a:r>
              <a:rPr lang="sv-SE" dirty="0"/>
              <a:t>Is indicated in a communicable disease</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*Note. The time to market analysis does not assess the underlying reasons for the delay, such as e.g. MAH waiting to submit documentation or authority delays. Neither does the analysis take into account whether the indication(s) approved by TLV/NT, making the medicine classified as available, correspond to the indication(s), which the medicine was granted EMA approval for initially.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Medel: 297 dagar</a:t>
            </a:r>
          </a:p>
          <a:p>
            <a:r>
              <a:rPr lang="en-US" sz="1200" dirty="0">
                <a:solidFill>
                  <a:schemeClr val="tx1">
                    <a:lumMod val="65000"/>
                    <a:lumOff val="35000"/>
                  </a:schemeClr>
                </a:solidFill>
              </a:rPr>
              <a:t>Min: 14</a:t>
            </a:r>
          </a:p>
          <a:p>
            <a:r>
              <a:rPr lang="en-US" sz="1200" dirty="0">
                <a:solidFill>
                  <a:schemeClr val="tx1">
                    <a:lumMod val="65000"/>
                    <a:lumOff val="35000"/>
                  </a:schemeClr>
                </a:solidFill>
              </a:rPr>
              <a:t>25%: 136 </a:t>
            </a:r>
          </a:p>
          <a:p>
            <a:r>
              <a:rPr lang="en-US" sz="1200" dirty="0">
                <a:solidFill>
                  <a:schemeClr val="tx1">
                    <a:lumMod val="65000"/>
                    <a:lumOff val="35000"/>
                  </a:schemeClr>
                </a:solidFill>
              </a:rPr>
              <a:t>Median: 223</a:t>
            </a:r>
          </a:p>
          <a:p>
            <a:r>
              <a:rPr lang="en-US" sz="1200" dirty="0">
                <a:solidFill>
                  <a:schemeClr val="tx1">
                    <a:lumMod val="65000"/>
                    <a:lumOff val="35000"/>
                  </a:schemeClr>
                </a:solidFill>
              </a:rPr>
              <a:t>75%: 422</a:t>
            </a:r>
          </a:p>
          <a:p>
            <a:r>
              <a:rPr lang="en-US" sz="1200" dirty="0">
                <a:solidFill>
                  <a:schemeClr val="tx1">
                    <a:lumMod val="65000"/>
                    <a:lumOff val="35000"/>
                  </a:schemeClr>
                </a:solidFill>
              </a:rPr>
              <a:t>Max: 1156</a:t>
            </a:r>
          </a:p>
          <a:p>
            <a:endParaRPr lang="en-US" sz="1200" dirty="0">
              <a:solidFill>
                <a:schemeClr val="tx1">
                  <a:lumMod val="65000"/>
                  <a:lumOff val="35000"/>
                </a:schemeClr>
              </a:solidFill>
            </a:endParaRPr>
          </a:p>
          <a:p>
            <a:r>
              <a:rPr lang="en-US" sz="1200" dirty="0" err="1">
                <a:solidFill>
                  <a:schemeClr val="tx1">
                    <a:lumMod val="65000"/>
                    <a:lumOff val="35000"/>
                  </a:schemeClr>
                </a:solidFill>
              </a:rPr>
              <a:t>Andel</a:t>
            </a:r>
            <a:r>
              <a:rPr lang="en-US" sz="1200" dirty="0">
                <a:solidFill>
                  <a:schemeClr val="tx1">
                    <a:lumMod val="65000"/>
                    <a:lumOff val="35000"/>
                  </a:schemeClr>
                </a:solidFill>
              </a:rPr>
              <a:t> med TTM &gt; 365 </a:t>
            </a:r>
            <a:r>
              <a:rPr lang="en-US" sz="1200" dirty="0" err="1">
                <a:solidFill>
                  <a:schemeClr val="tx1">
                    <a:lumMod val="65000"/>
                    <a:lumOff val="35000"/>
                  </a:schemeClr>
                </a:solidFill>
              </a:rPr>
              <a:t>dagar</a:t>
            </a:r>
            <a:r>
              <a:rPr lang="en-US" sz="1200" dirty="0">
                <a:solidFill>
                  <a:schemeClr val="tx1">
                    <a:lumMod val="65000"/>
                    <a:lumOff val="35000"/>
                  </a:schemeClr>
                </a:solidFill>
              </a:rPr>
              <a:t>: 27%</a:t>
            </a:r>
            <a:endParaRPr lang="en-US" sz="1100" dirty="0">
              <a:solidFill>
                <a:schemeClr val="tx1">
                  <a:lumMod val="65000"/>
                  <a:lumOff val="3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a:p>
            <a:endParaRPr lang="en-US" dirty="0"/>
          </a:p>
        </p:txBody>
      </p:sp>
      <p:sp>
        <p:nvSpPr>
          <p:cNvPr id="4" name="Slide Number Placeholder 3"/>
          <p:cNvSpPr>
            <a:spLocks noGrp="1"/>
          </p:cNvSpPr>
          <p:nvPr>
            <p:ph type="sldNum" sz="quarter" idx="10"/>
          </p:nvPr>
        </p:nvSpPr>
        <p:spPr/>
        <p:txBody>
          <a:bodyPr/>
          <a:lstStyle/>
          <a:p>
            <a:fld id="{ACBB35CA-7911-224D-91EF-8FFDCF6DBA8C}" type="slidenum">
              <a:rPr lang="en-US" smtClean="0"/>
              <a:t>7</a:t>
            </a:fld>
            <a:endParaRPr lang="en-US"/>
          </a:p>
        </p:txBody>
      </p:sp>
    </p:spTree>
    <p:extLst>
      <p:ext uri="{BB962C8B-B14F-4D97-AF65-F5344CB8AC3E}">
        <p14:creationId xmlns:p14="http://schemas.microsoft.com/office/powerpoint/2010/main" val="197901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10 medicines were initially included, but one was omitted from the analysis (Läkemedelsnamn: Translarna, TTM 1156, finns med på slide 12) due to lack of further information (only recommended while awaiting a TLV HE assessment; no details provided)</a:t>
            </a:r>
          </a:p>
          <a:p>
            <a:pPr lvl="1"/>
            <a:r>
              <a:rPr lang="sv-SE" sz="1800" dirty="0"/>
              <a:t>Läkemedlet med längst time to market exkluderades (enbart rekommenderat i väntan på TLV’s HE-utvärdering)</a:t>
            </a:r>
          </a:p>
          <a:p>
            <a:pPr lvl="2"/>
            <a:endParaRPr lang="sv-SE" sz="1600" dirty="0"/>
          </a:p>
          <a:p>
            <a:r>
              <a:rPr lang="sv-SE" sz="2000" dirty="0"/>
              <a:t>Topp 2-10 längst TTM:</a:t>
            </a:r>
          </a:p>
          <a:p>
            <a:pPr lvl="1"/>
            <a:r>
              <a:rPr lang="sv-SE" sz="1800" dirty="0"/>
              <a:t>Time to market: 670 - 913 dagar</a:t>
            </a:r>
          </a:p>
          <a:p>
            <a:pPr lvl="1"/>
            <a:r>
              <a:rPr lang="sv-SE" sz="1800" b="1" dirty="0"/>
              <a:t>6</a:t>
            </a:r>
            <a:r>
              <a:rPr lang="sv-SE" sz="1800" dirty="0"/>
              <a:t>/9 förmånsläkemedel</a:t>
            </a:r>
          </a:p>
          <a:p>
            <a:pPr lvl="1"/>
            <a:r>
              <a:rPr lang="sv-SE" sz="1800" b="1" dirty="0"/>
              <a:t>1</a:t>
            </a:r>
            <a:r>
              <a:rPr lang="sv-SE" sz="1800" dirty="0"/>
              <a:t>/9 conditional approval av EMA</a:t>
            </a:r>
          </a:p>
          <a:p>
            <a:pPr lvl="1"/>
            <a:r>
              <a:rPr lang="sv-SE" sz="1800" b="1" dirty="0"/>
              <a:t>3</a:t>
            </a:r>
            <a:r>
              <a:rPr lang="sv-SE" sz="1800" dirty="0"/>
              <a:t>/9 särläkemedel</a:t>
            </a:r>
          </a:p>
          <a:p>
            <a:pPr lvl="1"/>
            <a:r>
              <a:rPr lang="sv-SE" sz="1800" b="1" dirty="0"/>
              <a:t>6</a:t>
            </a:r>
            <a:r>
              <a:rPr lang="sv-SE" sz="1800" dirty="0"/>
              <a:t>/9 hög – väldigt hög svårighetsgrad</a:t>
            </a:r>
            <a:endParaRPr lang="sv-SE" sz="1800" dirty="0">
              <a:solidFill>
                <a:srgbClr val="FF0000"/>
              </a:solidFill>
            </a:endParaRPr>
          </a:p>
          <a:p>
            <a:pPr lvl="1"/>
            <a:r>
              <a:rPr lang="sv-SE" sz="1800" b="1" dirty="0"/>
              <a:t>4</a:t>
            </a:r>
            <a:r>
              <a:rPr lang="sv-SE" sz="1800" dirty="0"/>
              <a:t>/9 ansökte med en CMA, </a:t>
            </a:r>
            <a:r>
              <a:rPr lang="sv-SE" sz="1800" b="1" dirty="0"/>
              <a:t>5</a:t>
            </a:r>
            <a:r>
              <a:rPr lang="sv-SE" sz="1800" dirty="0"/>
              <a:t>/9 med en CUA:</a:t>
            </a:r>
          </a:p>
          <a:p>
            <a:pPr lvl="2"/>
            <a:r>
              <a:rPr lang="sv-SE" sz="1600" dirty="0"/>
              <a:t>CUA ICERs mellan 760 000 - 2 000 000 SEK </a:t>
            </a:r>
          </a:p>
          <a:p>
            <a:pPr lvl="2"/>
            <a:r>
              <a:rPr lang="sv-SE" sz="1600" dirty="0"/>
              <a:t>60% av ICERs över 1 000 000 SEK</a:t>
            </a:r>
          </a:p>
          <a:p>
            <a:pPr lvl="1"/>
            <a:r>
              <a:rPr lang="sv-SE" sz="1800" b="1" dirty="0"/>
              <a:t>7</a:t>
            </a:r>
            <a:r>
              <a:rPr lang="sv-SE" sz="1800" dirty="0"/>
              <a:t>/9 begränsad subvention / rekommendation</a:t>
            </a:r>
          </a:p>
          <a:p>
            <a:pPr lvl="1"/>
            <a:r>
              <a:rPr lang="sv-SE" sz="1800" b="1" dirty="0"/>
              <a:t>4</a:t>
            </a:r>
            <a:r>
              <a:rPr lang="sv-SE" sz="1800" dirty="0"/>
              <a:t>/9 ingått en trepartsöverenskommelse</a:t>
            </a:r>
          </a:p>
          <a:p>
            <a:endParaRPr lang="en-US" dirty="0"/>
          </a:p>
          <a:p>
            <a:pPr lvl="1"/>
            <a:r>
              <a:rPr lang="sv-SE" sz="1600" b="1" dirty="0"/>
              <a:t>2</a:t>
            </a:r>
            <a:r>
              <a:rPr lang="sv-SE" sz="1600" dirty="0"/>
              <a:t>/10 klinikläkemedel</a:t>
            </a:r>
          </a:p>
          <a:p>
            <a:pPr lvl="1"/>
            <a:r>
              <a:rPr lang="sv-SE" sz="1600" b="1" dirty="0"/>
              <a:t>8</a:t>
            </a:r>
            <a:r>
              <a:rPr lang="sv-SE" sz="1600" dirty="0"/>
              <a:t>/10 förmånsläkemedel</a:t>
            </a:r>
          </a:p>
          <a:p>
            <a:pPr lvl="1"/>
            <a:r>
              <a:rPr lang="sv-SE" sz="1600" b="1" dirty="0"/>
              <a:t>2</a:t>
            </a:r>
            <a:r>
              <a:rPr lang="sv-SE" sz="1600" dirty="0"/>
              <a:t>/10 särläkemedel</a:t>
            </a:r>
          </a:p>
          <a:p>
            <a:pPr lvl="1"/>
            <a:r>
              <a:rPr lang="sv-SE" sz="1600" b="1" dirty="0"/>
              <a:t>7</a:t>
            </a:r>
            <a:r>
              <a:rPr lang="sv-SE" sz="1600" dirty="0"/>
              <a:t>/10 hög – väldigt hög svårighetsgrad</a:t>
            </a:r>
            <a:endParaRPr lang="sv-SE" sz="1600" dirty="0">
              <a:solidFill>
                <a:srgbClr val="FF0000"/>
              </a:solidFill>
            </a:endParaRPr>
          </a:p>
          <a:p>
            <a:pPr lvl="1"/>
            <a:r>
              <a:rPr lang="sv-SE" sz="1600" b="1" dirty="0"/>
              <a:t>5</a:t>
            </a:r>
            <a:r>
              <a:rPr lang="sv-SE" sz="1600" dirty="0"/>
              <a:t>/10 ansökte med en CMA, </a:t>
            </a:r>
            <a:r>
              <a:rPr lang="sv-SE" sz="1600" b="1" dirty="0"/>
              <a:t>5</a:t>
            </a:r>
            <a:r>
              <a:rPr lang="sv-SE" sz="1600" dirty="0"/>
              <a:t>/10 med en CUA:</a:t>
            </a:r>
          </a:p>
          <a:p>
            <a:pPr lvl="2"/>
            <a:r>
              <a:rPr lang="sv-SE" sz="1400" dirty="0"/>
              <a:t>CUA ICERs mellan 58 000 - 1 370 000 SEK </a:t>
            </a:r>
          </a:p>
          <a:p>
            <a:pPr lvl="2"/>
            <a:r>
              <a:rPr lang="sv-SE" sz="1400" dirty="0"/>
              <a:t>60% av ICERs under 500 000 SEK</a:t>
            </a:r>
          </a:p>
          <a:p>
            <a:pPr lvl="1"/>
            <a:r>
              <a:rPr lang="sv-SE" sz="1600" b="1" dirty="0"/>
              <a:t>5</a:t>
            </a:r>
            <a:r>
              <a:rPr lang="sv-SE" sz="1600" dirty="0"/>
              <a:t>/10 begränsad subvention / rekommendation</a:t>
            </a:r>
          </a:p>
          <a:p>
            <a:pPr lvl="1"/>
            <a:r>
              <a:rPr lang="sv-SE" sz="1600" b="1" dirty="0"/>
              <a:t>4</a:t>
            </a:r>
            <a:r>
              <a:rPr lang="sv-SE" sz="1600" dirty="0"/>
              <a:t>/10 ingått en trepartsöverenskommelse</a:t>
            </a:r>
          </a:p>
          <a:p>
            <a:endParaRPr lang="en-US" dirty="0"/>
          </a:p>
        </p:txBody>
      </p:sp>
      <p:sp>
        <p:nvSpPr>
          <p:cNvPr id="4" name="Slide Number Placeholder 3"/>
          <p:cNvSpPr>
            <a:spLocks noGrp="1"/>
          </p:cNvSpPr>
          <p:nvPr>
            <p:ph type="sldNum" sz="quarter" idx="10"/>
          </p:nvPr>
        </p:nvSpPr>
        <p:spPr/>
        <p:txBody>
          <a:bodyPr/>
          <a:lstStyle/>
          <a:p>
            <a:fld id="{ACBB35CA-7911-224D-91EF-8FFDCF6DBA8C}" type="slidenum">
              <a:rPr lang="en-US" smtClean="0"/>
              <a:t>8</a:t>
            </a:fld>
            <a:endParaRPr lang="en-US"/>
          </a:p>
        </p:txBody>
      </p:sp>
    </p:spTree>
    <p:extLst>
      <p:ext uri="{BB962C8B-B14F-4D97-AF65-F5344CB8AC3E}">
        <p14:creationId xmlns:p14="http://schemas.microsoft.com/office/powerpoint/2010/main" val="387431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BB35CA-7911-224D-91EF-8FFDCF6DBA8C}" type="slidenum">
              <a:rPr lang="en-US" smtClean="0"/>
              <a:t>9</a:t>
            </a:fld>
            <a:endParaRPr lang="en-US"/>
          </a:p>
        </p:txBody>
      </p:sp>
    </p:spTree>
    <p:extLst>
      <p:ext uri="{BB962C8B-B14F-4D97-AF65-F5344CB8AC3E}">
        <p14:creationId xmlns:p14="http://schemas.microsoft.com/office/powerpoint/2010/main" val="896613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309" y="1507253"/>
            <a:ext cx="11524891" cy="4669710"/>
          </a:xfrm>
        </p:spPr>
        <p:txBody>
          <a:bodyPr/>
          <a:lstStyle>
            <a:lvl1pPr>
              <a:defRPr sz="2400"/>
            </a:lvl1pPr>
            <a:lvl2pPr>
              <a:defRPr sz="2000"/>
            </a:lvl2pPr>
            <a:lvl3pPr>
              <a:defRPr sz="1800"/>
            </a:lvl3pPr>
            <a:lvl4pPr>
              <a:defRPr sz="16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FEAD238E-C1D9-974B-866C-58DBCE693EFD}" type="datetime1">
              <a:rPr lang="en-GB" smtClean="0"/>
              <a:t>05/12/2018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80567-7582-2141-B11F-F712F4FF5528}" type="slidenum">
              <a:rPr lang="en-US" smtClean="0"/>
              <a:t>‹#›</a:t>
            </a:fld>
            <a:endParaRPr lang="en-US"/>
          </a:p>
        </p:txBody>
      </p:sp>
      <p:sp>
        <p:nvSpPr>
          <p:cNvPr id="8" name="Title Placeholder 1"/>
          <p:cNvSpPr>
            <a:spLocks noGrp="1"/>
          </p:cNvSpPr>
          <p:nvPr>
            <p:ph type="title"/>
          </p:nvPr>
        </p:nvSpPr>
        <p:spPr>
          <a:xfrm>
            <a:off x="362309" y="527315"/>
            <a:ext cx="10364475" cy="615950"/>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Tree>
    <p:extLst>
      <p:ext uri="{BB962C8B-B14F-4D97-AF65-F5344CB8AC3E}">
        <p14:creationId xmlns:p14="http://schemas.microsoft.com/office/powerpoint/2010/main" val="343664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880567-7582-2141-B11F-F712F4FF5528}"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1961005" y="4340889"/>
            <a:ext cx="10230996" cy="115639"/>
          </a:xfrm>
          <a:prstGeom prst="rect">
            <a:avLst/>
          </a:prstGeom>
        </p:spPr>
      </p:pic>
      <p:sp>
        <p:nvSpPr>
          <p:cNvPr id="11" name="Title 10"/>
          <p:cNvSpPr>
            <a:spLocks noGrp="1"/>
          </p:cNvSpPr>
          <p:nvPr>
            <p:ph type="title" hasCustomPrompt="1"/>
          </p:nvPr>
        </p:nvSpPr>
        <p:spPr>
          <a:xfrm>
            <a:off x="1961004" y="3544908"/>
            <a:ext cx="10364475" cy="615950"/>
          </a:xfrm>
        </p:spPr>
        <p:txBody>
          <a:bodyPr>
            <a:noAutofit/>
          </a:bodyPr>
          <a:lstStyle>
            <a:lvl1pPr>
              <a:defRPr sz="4500">
                <a:solidFill>
                  <a:schemeClr val="tx2"/>
                </a:solidFill>
              </a:defRPr>
            </a:lvl1pPr>
          </a:lstStyle>
          <a:p>
            <a:r>
              <a:rPr lang="en-US" dirty="0"/>
              <a:t>Click to edit Chapter title</a:t>
            </a:r>
            <a:endParaRPr lang="en-GB" dirty="0"/>
          </a:p>
        </p:txBody>
      </p:sp>
    </p:spTree>
    <p:extLst>
      <p:ext uri="{BB962C8B-B14F-4D97-AF65-F5344CB8AC3E}">
        <p14:creationId xmlns:p14="http://schemas.microsoft.com/office/powerpoint/2010/main" val="1118730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2309" y="1825625"/>
            <a:ext cx="5657491"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72200" y="1825625"/>
            <a:ext cx="5611483"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E4F794A0-496A-5348-9563-2F70D5C41158}" type="datetime1">
              <a:rPr lang="en-GB" smtClean="0"/>
              <a:t>05/12/2018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880567-7582-2141-B11F-F712F4FF5528}" type="slidenum">
              <a:rPr lang="en-US" smtClean="0"/>
              <a:t>‹#›</a:t>
            </a:fld>
            <a:endParaRPr lang="en-US"/>
          </a:p>
        </p:txBody>
      </p:sp>
      <p:sp>
        <p:nvSpPr>
          <p:cNvPr id="9" name="Title Placeholder 1"/>
          <p:cNvSpPr>
            <a:spLocks noGrp="1"/>
          </p:cNvSpPr>
          <p:nvPr>
            <p:ph type="title"/>
          </p:nvPr>
        </p:nvSpPr>
        <p:spPr>
          <a:xfrm>
            <a:off x="362309" y="527315"/>
            <a:ext cx="10364475" cy="615950"/>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Tree>
    <p:extLst>
      <p:ext uri="{BB962C8B-B14F-4D97-AF65-F5344CB8AC3E}">
        <p14:creationId xmlns:p14="http://schemas.microsoft.com/office/powerpoint/2010/main" val="1115947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en 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880567-7582-2141-B11F-F712F4FF5528}" type="slidenum">
              <a:rPr lang="en-US" smtClean="0"/>
              <a:pPr/>
              <a:t>‹#›</a:t>
            </a:fld>
            <a:endParaRPr lang="en-US" dirty="0"/>
          </a:p>
        </p:txBody>
      </p:sp>
      <p:sp>
        <p:nvSpPr>
          <p:cNvPr id="7" name="Text Placeholder 6"/>
          <p:cNvSpPr>
            <a:spLocks noGrp="1"/>
          </p:cNvSpPr>
          <p:nvPr>
            <p:ph type="body" sz="quarter" idx="13"/>
          </p:nvPr>
        </p:nvSpPr>
        <p:spPr>
          <a:xfrm>
            <a:off x="362308" y="1547813"/>
            <a:ext cx="5546367" cy="3567112"/>
          </a:xfrm>
        </p:spPr>
        <p:txBody>
          <a:bodyPr/>
          <a:lstStyle>
            <a:lvl1pPr marL="171450" indent="-171450">
              <a:buFontTx/>
              <a:buBlip>
                <a:blip r:embed="rId2"/>
              </a:buBlip>
              <a:defRPr/>
            </a:lvl1pPr>
            <a:lvl2pPr marL="514350" indent="-171450">
              <a:buFontTx/>
              <a:buBlip>
                <a:blip r:embed="rId2"/>
              </a:buBlip>
              <a:defRPr/>
            </a:lvl2pPr>
            <a:lvl3pPr marL="857250" indent="-171450">
              <a:buFontTx/>
              <a:buBlip>
                <a:blip r:embed="rId2"/>
              </a:buBlip>
              <a:defRPr/>
            </a:lvl3pPr>
            <a:lvl4pPr marL="1200150" indent="-171450">
              <a:buFontTx/>
              <a:buBlip>
                <a:blip r:embed="rId2"/>
              </a:buBlip>
              <a:defRPr/>
            </a:lvl4pPr>
            <a:lvl5pPr marL="1543050" indent="-171450">
              <a:buFontTx/>
              <a:buBlip>
                <a:blip r:embed="rId2"/>
              </a:buBlip>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1571339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columns with fram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GB"/>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880567-7582-2141-B11F-F712F4FF5528}" type="slidenum">
              <a:rPr lang="en-US" smtClean="0"/>
              <a:pPr/>
              <a:t>‹#›</a:t>
            </a:fld>
            <a:endParaRPr lang="en-US" dirty="0"/>
          </a:p>
        </p:txBody>
      </p:sp>
      <p:sp>
        <p:nvSpPr>
          <p:cNvPr id="6" name="Rectangle 5"/>
          <p:cNvSpPr/>
          <p:nvPr userDrawn="1"/>
        </p:nvSpPr>
        <p:spPr>
          <a:xfrm>
            <a:off x="613518" y="2427683"/>
            <a:ext cx="2542047" cy="3258862"/>
          </a:xfrm>
          <a:prstGeom prst="rect">
            <a:avLst/>
          </a:prstGeom>
          <a:noFill/>
          <a:ln w="38100">
            <a:solidFill>
              <a:srgbClr val="ACCA3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Rectangle 6"/>
          <p:cNvSpPr/>
          <p:nvPr userDrawn="1"/>
        </p:nvSpPr>
        <p:spPr>
          <a:xfrm>
            <a:off x="3439740" y="2427686"/>
            <a:ext cx="2537939" cy="3290869"/>
          </a:xfrm>
          <a:prstGeom prst="rect">
            <a:avLst/>
          </a:prstGeom>
          <a:noFill/>
          <a:ln w="38100">
            <a:solidFill>
              <a:srgbClr val="04A35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Rectangle 7"/>
          <p:cNvSpPr/>
          <p:nvPr userDrawn="1"/>
        </p:nvSpPr>
        <p:spPr>
          <a:xfrm>
            <a:off x="6254078" y="2424187"/>
            <a:ext cx="2566815" cy="3290144"/>
          </a:xfrm>
          <a:prstGeom prst="rect">
            <a:avLst/>
          </a:prstGeom>
          <a:noFill/>
          <a:ln w="38100">
            <a:solidFill>
              <a:srgbClr val="85BD3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Rectangle 8"/>
          <p:cNvSpPr/>
          <p:nvPr userDrawn="1"/>
        </p:nvSpPr>
        <p:spPr>
          <a:xfrm>
            <a:off x="9102751" y="2424189"/>
            <a:ext cx="2537939" cy="3290869"/>
          </a:xfrm>
          <a:prstGeom prst="rect">
            <a:avLst/>
          </a:prstGeom>
          <a:noFill/>
          <a:ln w="38100">
            <a:solidFill>
              <a:srgbClr val="04A35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1" name="Text Placeholder 10"/>
          <p:cNvSpPr>
            <a:spLocks noGrp="1"/>
          </p:cNvSpPr>
          <p:nvPr>
            <p:ph type="body" sz="quarter" idx="13"/>
          </p:nvPr>
        </p:nvSpPr>
        <p:spPr>
          <a:xfrm>
            <a:off x="6239529" y="1859421"/>
            <a:ext cx="2543175" cy="564765"/>
          </a:xfrm>
        </p:spPr>
        <p:txBody>
          <a:bodyPr>
            <a:normAutofit/>
          </a:bodyPr>
          <a:lstStyle>
            <a:lvl1pPr marL="0" indent="0">
              <a:buNone/>
              <a:defRPr sz="1800">
                <a:solidFill>
                  <a:schemeClr val="tx2"/>
                </a:solidFill>
                <a:latin typeface="Century Gothic" charset="0"/>
                <a:ea typeface="Century Gothic" charset="0"/>
                <a:cs typeface="Century Gothic" charset="0"/>
              </a:defRPr>
            </a:lvl1pPr>
            <a:lvl2pPr marL="342900" indent="0">
              <a:buNone/>
              <a:defRPr/>
            </a:lvl2pPr>
            <a:lvl3pPr marL="685800" indent="0">
              <a:buNone/>
              <a:defRPr/>
            </a:lvl3pPr>
            <a:lvl4pPr marL="1028700" indent="0">
              <a:buNone/>
              <a:defRPr/>
            </a:lvl4pPr>
            <a:lvl5pPr marL="1371600" indent="0">
              <a:buNone/>
              <a:defRPr/>
            </a:lvl5pPr>
          </a:lstStyle>
          <a:p>
            <a:pPr lvl="0"/>
            <a:r>
              <a:rPr lang="sv-SE"/>
              <a:t>Redigera format för bakgrundstext</a:t>
            </a:r>
          </a:p>
        </p:txBody>
      </p:sp>
      <p:sp>
        <p:nvSpPr>
          <p:cNvPr id="12" name="Text Placeholder 10"/>
          <p:cNvSpPr>
            <a:spLocks noGrp="1"/>
          </p:cNvSpPr>
          <p:nvPr>
            <p:ph type="body" sz="quarter" idx="14"/>
          </p:nvPr>
        </p:nvSpPr>
        <p:spPr>
          <a:xfrm>
            <a:off x="3419954" y="1859422"/>
            <a:ext cx="2543175" cy="564765"/>
          </a:xfrm>
        </p:spPr>
        <p:txBody>
          <a:bodyPr>
            <a:normAutofit/>
          </a:bodyPr>
          <a:lstStyle>
            <a:lvl1pPr marL="0" indent="0">
              <a:buNone/>
              <a:defRPr sz="1800">
                <a:solidFill>
                  <a:schemeClr val="tx2"/>
                </a:solidFill>
                <a:latin typeface="Century Gothic" charset="0"/>
                <a:ea typeface="Century Gothic" charset="0"/>
                <a:cs typeface="Century Gothic" charset="0"/>
              </a:defRPr>
            </a:lvl1pPr>
            <a:lvl2pPr marL="342900" indent="0">
              <a:buNone/>
              <a:defRPr/>
            </a:lvl2pPr>
            <a:lvl3pPr marL="685800" indent="0">
              <a:buNone/>
              <a:defRPr/>
            </a:lvl3pPr>
            <a:lvl4pPr marL="1028700" indent="0">
              <a:buNone/>
              <a:defRPr/>
            </a:lvl4pPr>
            <a:lvl5pPr marL="1371600" indent="0">
              <a:buNone/>
              <a:defRPr/>
            </a:lvl5pPr>
          </a:lstStyle>
          <a:p>
            <a:pPr lvl="0"/>
            <a:r>
              <a:rPr lang="sv-SE"/>
              <a:t>Redigera format för bakgrundstext</a:t>
            </a:r>
          </a:p>
        </p:txBody>
      </p:sp>
      <p:sp>
        <p:nvSpPr>
          <p:cNvPr id="13" name="Text Placeholder 10"/>
          <p:cNvSpPr>
            <a:spLocks noGrp="1"/>
          </p:cNvSpPr>
          <p:nvPr>
            <p:ph type="body" sz="quarter" idx="15"/>
          </p:nvPr>
        </p:nvSpPr>
        <p:spPr>
          <a:xfrm>
            <a:off x="9097515" y="1859420"/>
            <a:ext cx="2543175" cy="564765"/>
          </a:xfrm>
        </p:spPr>
        <p:txBody>
          <a:bodyPr>
            <a:normAutofit/>
          </a:bodyPr>
          <a:lstStyle>
            <a:lvl1pPr marL="0" indent="0">
              <a:buNone/>
              <a:defRPr sz="1800">
                <a:solidFill>
                  <a:schemeClr val="tx2"/>
                </a:solidFill>
                <a:latin typeface="Century Gothic" charset="0"/>
                <a:ea typeface="Century Gothic" charset="0"/>
                <a:cs typeface="Century Gothic" charset="0"/>
              </a:defRPr>
            </a:lvl1pPr>
            <a:lvl2pPr marL="342900" indent="0">
              <a:buNone/>
              <a:defRPr/>
            </a:lvl2pPr>
            <a:lvl3pPr marL="685800" indent="0">
              <a:buNone/>
              <a:defRPr/>
            </a:lvl3pPr>
            <a:lvl4pPr marL="1028700" indent="0">
              <a:buNone/>
              <a:defRPr/>
            </a:lvl4pPr>
            <a:lvl5pPr marL="1371600" indent="0">
              <a:buNone/>
              <a:defRPr/>
            </a:lvl5pPr>
          </a:lstStyle>
          <a:p>
            <a:pPr lvl="0"/>
            <a:r>
              <a:rPr lang="sv-SE"/>
              <a:t>Redigera format för bakgrundstext</a:t>
            </a:r>
          </a:p>
        </p:txBody>
      </p:sp>
      <p:sp>
        <p:nvSpPr>
          <p:cNvPr id="14" name="Text Placeholder 10"/>
          <p:cNvSpPr>
            <a:spLocks noGrp="1"/>
          </p:cNvSpPr>
          <p:nvPr>
            <p:ph type="body" sz="quarter" idx="16"/>
          </p:nvPr>
        </p:nvSpPr>
        <p:spPr>
          <a:xfrm>
            <a:off x="605618" y="1859423"/>
            <a:ext cx="2543175" cy="564765"/>
          </a:xfrm>
        </p:spPr>
        <p:txBody>
          <a:bodyPr>
            <a:normAutofit/>
          </a:bodyPr>
          <a:lstStyle>
            <a:lvl1pPr marL="0" indent="0">
              <a:buNone/>
              <a:defRPr sz="1800">
                <a:solidFill>
                  <a:schemeClr val="tx2"/>
                </a:solidFill>
                <a:latin typeface="Century Gothic" charset="0"/>
                <a:ea typeface="Century Gothic" charset="0"/>
                <a:cs typeface="Century Gothic" charset="0"/>
              </a:defRPr>
            </a:lvl1pPr>
            <a:lvl2pPr marL="342900" indent="0">
              <a:buNone/>
              <a:defRPr/>
            </a:lvl2pPr>
            <a:lvl3pPr marL="685800" indent="0">
              <a:buNone/>
              <a:defRPr/>
            </a:lvl3pPr>
            <a:lvl4pPr marL="1028700" indent="0">
              <a:buNone/>
              <a:defRPr/>
            </a:lvl4pPr>
            <a:lvl5pPr marL="1371600" indent="0">
              <a:buNone/>
              <a:defRPr/>
            </a:lvl5pPr>
          </a:lstStyle>
          <a:p>
            <a:pPr lvl="0"/>
            <a:r>
              <a:rPr lang="sv-SE"/>
              <a:t>Redigera format för bakgrundstext</a:t>
            </a:r>
          </a:p>
        </p:txBody>
      </p:sp>
      <p:sp>
        <p:nvSpPr>
          <p:cNvPr id="15" name="Text Placeholder 10"/>
          <p:cNvSpPr>
            <a:spLocks noGrp="1"/>
          </p:cNvSpPr>
          <p:nvPr>
            <p:ph type="body" sz="quarter" idx="17"/>
          </p:nvPr>
        </p:nvSpPr>
        <p:spPr>
          <a:xfrm>
            <a:off x="750590" y="2656873"/>
            <a:ext cx="2223724" cy="2859672"/>
          </a:xfrm>
        </p:spPr>
        <p:txBody>
          <a:bodyPr>
            <a:normAutofit/>
          </a:bodyPr>
          <a:lstStyle>
            <a:lvl1pPr marL="214313" indent="-214313">
              <a:buFont typeface="Arial" charset="0"/>
              <a:buChar char="•"/>
              <a:defRPr sz="1350">
                <a:solidFill>
                  <a:schemeClr val="tx1"/>
                </a:solidFill>
                <a:latin typeface="+mn-lt"/>
                <a:ea typeface="Century Gothic" charset="0"/>
                <a:cs typeface="Century Gothic" charset="0"/>
              </a:defRPr>
            </a:lvl1pPr>
            <a:lvl2pPr marL="342900" indent="0">
              <a:buNone/>
              <a:defRPr/>
            </a:lvl2pPr>
            <a:lvl3pPr marL="685800" indent="0">
              <a:buNone/>
              <a:defRPr/>
            </a:lvl3pPr>
            <a:lvl4pPr marL="1028700" indent="0">
              <a:buNone/>
              <a:defRPr/>
            </a:lvl4pPr>
            <a:lvl5pPr marL="1371600" indent="0">
              <a:buNone/>
              <a:defRPr/>
            </a:lvl5pPr>
          </a:lstStyle>
          <a:p>
            <a:pPr lvl="0"/>
            <a:r>
              <a:rPr lang="sv-SE"/>
              <a:t>Redigera format för bakgrundstext</a:t>
            </a:r>
          </a:p>
        </p:txBody>
      </p:sp>
      <p:sp>
        <p:nvSpPr>
          <p:cNvPr id="16" name="Text Placeholder 10"/>
          <p:cNvSpPr>
            <a:spLocks noGrp="1"/>
          </p:cNvSpPr>
          <p:nvPr>
            <p:ph type="body" sz="quarter" idx="18"/>
          </p:nvPr>
        </p:nvSpPr>
        <p:spPr>
          <a:xfrm>
            <a:off x="3572405" y="2656873"/>
            <a:ext cx="2223724" cy="2859672"/>
          </a:xfrm>
        </p:spPr>
        <p:txBody>
          <a:bodyPr>
            <a:normAutofit/>
          </a:bodyPr>
          <a:lstStyle>
            <a:lvl1pPr marL="214313" indent="-214313">
              <a:buFont typeface="Arial" charset="0"/>
              <a:buChar char="•"/>
              <a:defRPr sz="1350">
                <a:solidFill>
                  <a:schemeClr val="tx1"/>
                </a:solidFill>
                <a:latin typeface="+mn-lt"/>
                <a:ea typeface="Century Gothic" charset="0"/>
                <a:cs typeface="Century Gothic" charset="0"/>
              </a:defRPr>
            </a:lvl1pPr>
            <a:lvl2pPr marL="342900" indent="0">
              <a:buNone/>
              <a:defRPr/>
            </a:lvl2pPr>
            <a:lvl3pPr marL="685800" indent="0">
              <a:buNone/>
              <a:defRPr/>
            </a:lvl3pPr>
            <a:lvl4pPr marL="1028700" indent="0">
              <a:buNone/>
              <a:defRPr/>
            </a:lvl4pPr>
            <a:lvl5pPr marL="1371600" indent="0">
              <a:buNone/>
              <a:defRPr/>
            </a:lvl5pPr>
          </a:lstStyle>
          <a:p>
            <a:pPr lvl="0"/>
            <a:r>
              <a:rPr lang="sv-SE"/>
              <a:t>Redigera format för bakgrundstext</a:t>
            </a:r>
          </a:p>
        </p:txBody>
      </p:sp>
      <p:sp>
        <p:nvSpPr>
          <p:cNvPr id="17" name="Text Placeholder 10"/>
          <p:cNvSpPr>
            <a:spLocks noGrp="1"/>
          </p:cNvSpPr>
          <p:nvPr>
            <p:ph type="body" sz="quarter" idx="19"/>
          </p:nvPr>
        </p:nvSpPr>
        <p:spPr>
          <a:xfrm>
            <a:off x="6399253" y="2627278"/>
            <a:ext cx="2223724" cy="2859672"/>
          </a:xfrm>
        </p:spPr>
        <p:txBody>
          <a:bodyPr>
            <a:normAutofit/>
          </a:bodyPr>
          <a:lstStyle>
            <a:lvl1pPr marL="214313" indent="-214313">
              <a:buFont typeface="Arial" charset="0"/>
              <a:buChar char="•"/>
              <a:defRPr sz="1350">
                <a:solidFill>
                  <a:schemeClr val="tx1"/>
                </a:solidFill>
                <a:latin typeface="+mn-lt"/>
                <a:ea typeface="Century Gothic" charset="0"/>
                <a:cs typeface="Century Gothic" charset="0"/>
              </a:defRPr>
            </a:lvl1pPr>
            <a:lvl2pPr marL="342900" indent="0">
              <a:buNone/>
              <a:defRPr/>
            </a:lvl2pPr>
            <a:lvl3pPr marL="685800" indent="0">
              <a:buNone/>
              <a:defRPr/>
            </a:lvl3pPr>
            <a:lvl4pPr marL="1028700" indent="0">
              <a:buNone/>
              <a:defRPr/>
            </a:lvl4pPr>
            <a:lvl5pPr marL="1371600" indent="0">
              <a:buNone/>
              <a:defRPr/>
            </a:lvl5pPr>
          </a:lstStyle>
          <a:p>
            <a:pPr lvl="0"/>
            <a:r>
              <a:rPr lang="sv-SE"/>
              <a:t>Redigera format för bakgrundstext</a:t>
            </a:r>
          </a:p>
        </p:txBody>
      </p:sp>
      <p:sp>
        <p:nvSpPr>
          <p:cNvPr id="18" name="Text Placeholder 10"/>
          <p:cNvSpPr>
            <a:spLocks noGrp="1"/>
          </p:cNvSpPr>
          <p:nvPr>
            <p:ph type="body" sz="quarter" idx="20"/>
          </p:nvPr>
        </p:nvSpPr>
        <p:spPr>
          <a:xfrm>
            <a:off x="9257239" y="2627278"/>
            <a:ext cx="2223724" cy="2859672"/>
          </a:xfrm>
        </p:spPr>
        <p:txBody>
          <a:bodyPr>
            <a:normAutofit/>
          </a:bodyPr>
          <a:lstStyle>
            <a:lvl1pPr marL="214313" indent="-214313">
              <a:buFont typeface="Arial" charset="0"/>
              <a:buChar char="•"/>
              <a:defRPr sz="1350">
                <a:solidFill>
                  <a:schemeClr val="tx1"/>
                </a:solidFill>
                <a:latin typeface="+mn-lt"/>
                <a:ea typeface="Century Gothic" charset="0"/>
                <a:cs typeface="Century Gothic" charset="0"/>
              </a:defRPr>
            </a:lvl1pPr>
            <a:lvl2pPr marL="342900" indent="0">
              <a:buNone/>
              <a:defRPr/>
            </a:lvl2pPr>
            <a:lvl3pPr marL="685800" indent="0">
              <a:buNone/>
              <a:defRPr/>
            </a:lvl3pPr>
            <a:lvl4pPr marL="1028700" indent="0">
              <a:buNone/>
              <a:defRPr/>
            </a:lvl4pPr>
            <a:lvl5pPr marL="1371600" indent="0">
              <a:buNone/>
              <a:defRPr/>
            </a:lvl5pPr>
          </a:lstStyle>
          <a:p>
            <a:pPr lvl="0"/>
            <a:r>
              <a:rPr lang="sv-SE"/>
              <a:t>Redigera format för bakgrundstext</a:t>
            </a:r>
          </a:p>
        </p:txBody>
      </p:sp>
    </p:spTree>
    <p:extLst>
      <p:ext uri="{BB962C8B-B14F-4D97-AF65-F5344CB8AC3E}">
        <p14:creationId xmlns:p14="http://schemas.microsoft.com/office/powerpoint/2010/main" val="1194033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sv-SE"/>
              <a:t>Klicka här för att ändra mall för rubrikformat</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latin typeface="Corbel" charset="0"/>
                <a:ea typeface="Corbel" charset="0"/>
                <a:cs typeface="Corbel" charset="0"/>
              </a:defRPr>
            </a:lvl1pPr>
          </a:lstStyle>
          <a:p>
            <a:fld id="{53880567-7582-2141-B11F-F712F4FF5528}" type="slidenum">
              <a:rPr lang="en-US" smtClean="0"/>
              <a:pPr/>
              <a:t>‹#›</a:t>
            </a:fld>
            <a:endParaRPr lang="en-US" dirty="0"/>
          </a:p>
        </p:txBody>
      </p:sp>
    </p:spTree>
    <p:extLst>
      <p:ext uri="{BB962C8B-B14F-4D97-AF65-F5344CB8AC3E}">
        <p14:creationId xmlns:p14="http://schemas.microsoft.com/office/powerpoint/2010/main" val="194107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sv-SE"/>
              <a:t>Klicka här för att ändra mall för rubrikformat</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280460AF-91A2-D44F-ACEA-3594B326A057}" type="datetime1">
              <a:rPr lang="en-GB" smtClean="0"/>
              <a:t>05/12/2018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80567-7582-2141-B11F-F712F4FF5528}" type="slidenum">
              <a:rPr lang="en-US" smtClean="0"/>
              <a:t>‹#›</a:t>
            </a:fld>
            <a:endParaRPr lang="en-US"/>
          </a:p>
        </p:txBody>
      </p:sp>
    </p:spTree>
    <p:extLst>
      <p:ext uri="{BB962C8B-B14F-4D97-AF65-F5344CB8AC3E}">
        <p14:creationId xmlns:p14="http://schemas.microsoft.com/office/powerpoint/2010/main" val="1381422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293298" y="365127"/>
            <a:ext cx="11576649" cy="1061740"/>
          </a:xfrm>
        </p:spPr>
        <p:txBody>
          <a:bodyPr/>
          <a:lstStyle/>
          <a:p>
            <a:r>
              <a:rPr lang="sv-SE"/>
              <a:t>Klicka här för att ändra mall för rubrikformat</a:t>
            </a:r>
            <a:endParaRPr lang="en-US"/>
          </a:p>
        </p:txBody>
      </p:sp>
      <p:sp>
        <p:nvSpPr>
          <p:cNvPr id="3" name="Text Placeholder 2"/>
          <p:cNvSpPr>
            <a:spLocks noGrp="1"/>
          </p:cNvSpPr>
          <p:nvPr>
            <p:ph type="body" idx="1"/>
          </p:nvPr>
        </p:nvSpPr>
        <p:spPr>
          <a:xfrm>
            <a:off x="293299" y="1681163"/>
            <a:ext cx="570427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Redigera format för bakgrundstext</a:t>
            </a:r>
          </a:p>
        </p:txBody>
      </p:sp>
      <p:sp>
        <p:nvSpPr>
          <p:cNvPr id="4" name="Content Placeholder 3"/>
          <p:cNvSpPr>
            <a:spLocks noGrp="1"/>
          </p:cNvSpPr>
          <p:nvPr>
            <p:ph sz="half" idx="2"/>
          </p:nvPr>
        </p:nvSpPr>
        <p:spPr>
          <a:xfrm>
            <a:off x="293299" y="2505075"/>
            <a:ext cx="570427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681163"/>
            <a:ext cx="569774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Redigera format för bakgrundstext</a:t>
            </a:r>
          </a:p>
        </p:txBody>
      </p:sp>
      <p:sp>
        <p:nvSpPr>
          <p:cNvPr id="6" name="Content Placeholder 5"/>
          <p:cNvSpPr>
            <a:spLocks noGrp="1"/>
          </p:cNvSpPr>
          <p:nvPr>
            <p:ph sz="quarter" idx="4"/>
          </p:nvPr>
        </p:nvSpPr>
        <p:spPr>
          <a:xfrm>
            <a:off x="6172200" y="2505075"/>
            <a:ext cx="569774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7" name="Date Placeholder 6"/>
          <p:cNvSpPr>
            <a:spLocks noGrp="1"/>
          </p:cNvSpPr>
          <p:nvPr>
            <p:ph type="dt" sz="half" idx="10"/>
          </p:nvPr>
        </p:nvSpPr>
        <p:spPr/>
        <p:txBody>
          <a:bodyPr/>
          <a:lstStyle/>
          <a:p>
            <a:fld id="{E3CC5FE6-F2E8-164B-8C01-4046A8D6F781}" type="datetime1">
              <a:rPr lang="en-GB" smtClean="0"/>
              <a:t>05/12/2018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880567-7582-2141-B11F-F712F4FF5528}" type="slidenum">
              <a:rPr lang="en-US" smtClean="0"/>
              <a:t>‹#›</a:t>
            </a:fld>
            <a:endParaRPr lang="en-US"/>
          </a:p>
        </p:txBody>
      </p:sp>
    </p:spTree>
    <p:extLst>
      <p:ext uri="{BB962C8B-B14F-4D97-AF65-F5344CB8AC3E}">
        <p14:creationId xmlns:p14="http://schemas.microsoft.com/office/powerpoint/2010/main" val="1749195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Text Placeholder 3"/>
          <p:cNvSpPr>
            <a:spLocks noGrp="1"/>
          </p:cNvSpPr>
          <p:nvPr>
            <p:ph type="body" sz="half" idx="2"/>
          </p:nvPr>
        </p:nvSpPr>
        <p:spPr>
          <a:xfrm>
            <a:off x="362310" y="1738366"/>
            <a:ext cx="4409716" cy="4130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Redigera format för bakgrundstext</a:t>
            </a:r>
          </a:p>
        </p:txBody>
      </p:sp>
      <p:sp>
        <p:nvSpPr>
          <p:cNvPr id="5" name="Date Placeholder 4"/>
          <p:cNvSpPr>
            <a:spLocks noGrp="1"/>
          </p:cNvSpPr>
          <p:nvPr>
            <p:ph type="dt" sz="half" idx="10"/>
          </p:nvPr>
        </p:nvSpPr>
        <p:spPr/>
        <p:txBody>
          <a:bodyPr/>
          <a:lstStyle/>
          <a:p>
            <a:fld id="{48DFC5E7-B3F4-7243-865D-C1F794A4ED5E}" type="datetime1">
              <a:rPr lang="en-GB" smtClean="0"/>
              <a:t>05/12/2018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880567-7582-2141-B11F-F712F4FF5528}" type="slidenum">
              <a:rPr lang="en-US" smtClean="0"/>
              <a:t>‹#›</a:t>
            </a:fld>
            <a:endParaRPr lang="en-US"/>
          </a:p>
        </p:txBody>
      </p:sp>
      <p:sp>
        <p:nvSpPr>
          <p:cNvPr id="8" name="Title Placeholder 1"/>
          <p:cNvSpPr>
            <a:spLocks noGrp="1"/>
          </p:cNvSpPr>
          <p:nvPr>
            <p:ph type="title"/>
          </p:nvPr>
        </p:nvSpPr>
        <p:spPr>
          <a:xfrm>
            <a:off x="362310" y="729867"/>
            <a:ext cx="4704991" cy="666855"/>
          </a:xfrm>
          <a:prstGeom prst="rect">
            <a:avLst/>
          </a:prstGeom>
        </p:spPr>
        <p:txBody>
          <a:bodyPr vert="horz" lIns="91440" tIns="45720" rIns="91440" bIns="45720" rtlCol="0" anchor="ctr">
            <a:noAutofit/>
          </a:bodyPr>
          <a:lstStyle>
            <a:lvl1pPr>
              <a:defRPr sz="2800"/>
            </a:lvl1pPr>
          </a:lstStyle>
          <a:p>
            <a:r>
              <a:rPr lang="sv-SE"/>
              <a:t>Klicka här för att ändra mall för rubrikformat</a:t>
            </a:r>
            <a:endParaRPr lang="en-US" dirty="0"/>
          </a:p>
        </p:txBody>
      </p:sp>
    </p:spTree>
    <p:extLst>
      <p:ext uri="{BB962C8B-B14F-4D97-AF65-F5344CB8AC3E}">
        <p14:creationId xmlns:p14="http://schemas.microsoft.com/office/powerpoint/2010/main" val="507446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293299" y="522514"/>
            <a:ext cx="3909383" cy="944545"/>
          </a:xfrm>
        </p:spPr>
        <p:txBody>
          <a:bodyPr anchor="b">
            <a:normAutofit/>
          </a:bodyPr>
          <a:lstStyle>
            <a:lvl1pPr>
              <a:defRPr sz="2800"/>
            </a:lvl1pPr>
          </a:lstStyle>
          <a:p>
            <a:r>
              <a:rPr lang="sv-SE"/>
              <a:t>Klicka här för att ändra mall för rubrikformat</a:t>
            </a:r>
            <a:endParaRPr lang="en-US" dirty="0"/>
          </a:p>
        </p:txBody>
      </p:sp>
      <p:sp>
        <p:nvSpPr>
          <p:cNvPr id="3" name="Picture Placeholder 2"/>
          <p:cNvSpPr>
            <a:spLocks noGrp="1"/>
          </p:cNvSpPr>
          <p:nvPr>
            <p:ph type="pic" idx="1"/>
          </p:nvPr>
        </p:nvSpPr>
        <p:spPr>
          <a:xfrm>
            <a:off x="4572000" y="987427"/>
            <a:ext cx="7297947"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a:t>Klicka på ikonen för att lägga till en bild</a:t>
            </a:r>
            <a:endParaRPr lang="en-US"/>
          </a:p>
        </p:txBody>
      </p:sp>
      <p:sp>
        <p:nvSpPr>
          <p:cNvPr id="4" name="Text Placeholder 3"/>
          <p:cNvSpPr>
            <a:spLocks noGrp="1"/>
          </p:cNvSpPr>
          <p:nvPr>
            <p:ph type="body" sz="half" idx="2"/>
          </p:nvPr>
        </p:nvSpPr>
        <p:spPr>
          <a:xfrm>
            <a:off x="293299" y="1728316"/>
            <a:ext cx="3932237" cy="413273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Redigera format för bakgrundstext</a:t>
            </a:r>
          </a:p>
        </p:txBody>
      </p:sp>
      <p:sp>
        <p:nvSpPr>
          <p:cNvPr id="5" name="Date Placeholder 4"/>
          <p:cNvSpPr>
            <a:spLocks noGrp="1"/>
          </p:cNvSpPr>
          <p:nvPr>
            <p:ph type="dt" sz="half" idx="10"/>
          </p:nvPr>
        </p:nvSpPr>
        <p:spPr/>
        <p:txBody>
          <a:bodyPr/>
          <a:lstStyle/>
          <a:p>
            <a:fld id="{61B9E661-1F45-AC4F-931C-E2C369FE19C1}" type="datetime1">
              <a:rPr lang="en-GB" smtClean="0"/>
              <a:t>05/12/2018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880567-7582-2141-B11F-F712F4FF5528}" type="slidenum">
              <a:rPr lang="en-US" smtClean="0"/>
              <a:t>‹#›</a:t>
            </a:fld>
            <a:endParaRPr lang="en-US"/>
          </a:p>
        </p:txBody>
      </p:sp>
    </p:spTree>
    <p:extLst>
      <p:ext uri="{BB962C8B-B14F-4D97-AF65-F5344CB8AC3E}">
        <p14:creationId xmlns:p14="http://schemas.microsoft.com/office/powerpoint/2010/main" val="999914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DDBBF16A-89C9-9748-A957-AF6D6F98863F}" type="datetime1">
              <a:rPr lang="en-GB" smtClean="0"/>
              <a:t>05/12/2018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80567-7582-2141-B11F-F712F4FF5528}" type="slidenum">
              <a:rPr lang="en-US" smtClean="0"/>
              <a:t>‹#›</a:t>
            </a:fld>
            <a:endParaRPr lang="en-US"/>
          </a:p>
        </p:txBody>
      </p:sp>
    </p:spTree>
    <p:extLst>
      <p:ext uri="{BB962C8B-B14F-4D97-AF65-F5344CB8AC3E}">
        <p14:creationId xmlns:p14="http://schemas.microsoft.com/office/powerpoint/2010/main" val="1505009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Date Placeholder 2"/>
          <p:cNvSpPr>
            <a:spLocks noGrp="1"/>
          </p:cNvSpPr>
          <p:nvPr>
            <p:ph type="dt" sz="half" idx="10"/>
          </p:nvPr>
        </p:nvSpPr>
        <p:spPr/>
        <p:txBody>
          <a:bodyPr/>
          <a:lstStyle/>
          <a:p>
            <a:fld id="{3F8E5403-7549-E947-8E6C-6D4997ABE4A4}" type="datetime1">
              <a:rPr lang="en-GB" smtClean="0"/>
              <a:t>05/12/2018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880567-7582-2141-B11F-F712F4FF5528}" type="slidenum">
              <a:rPr lang="en-US" smtClean="0"/>
              <a:t>‹#›</a:t>
            </a:fld>
            <a:endParaRPr lang="en-US"/>
          </a:p>
        </p:txBody>
      </p:sp>
      <p:sp>
        <p:nvSpPr>
          <p:cNvPr id="7" name="Content Placeholder 2"/>
          <p:cNvSpPr>
            <a:spLocks noGrp="1"/>
          </p:cNvSpPr>
          <p:nvPr>
            <p:ph idx="1"/>
          </p:nvPr>
        </p:nvSpPr>
        <p:spPr>
          <a:xfrm>
            <a:off x="362309" y="1507253"/>
            <a:ext cx="11524891" cy="4669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18210070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sv-SE"/>
              <a:t>Klicka här för att ändra mall för rubrikformat</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6A9ABF78-D975-D840-92FF-D6CCA90FA3C5}" type="datetime1">
              <a:rPr lang="en-GB" smtClean="0"/>
              <a:t>05/12/2018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80567-7582-2141-B11F-F712F4FF5528}" type="slidenum">
              <a:rPr lang="en-US" smtClean="0"/>
              <a:t>‹#›</a:t>
            </a:fld>
            <a:endParaRPr lang="en-US"/>
          </a:p>
        </p:txBody>
      </p:sp>
    </p:spTree>
    <p:extLst>
      <p:ext uri="{BB962C8B-B14F-4D97-AF65-F5344CB8AC3E}">
        <p14:creationId xmlns:p14="http://schemas.microsoft.com/office/powerpoint/2010/main" val="1640154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left board th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GB"/>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880567-7582-2141-B11F-F712F4FF5528}" type="slidenum">
              <a:rPr lang="en-US" smtClean="0"/>
              <a:pPr/>
              <a:t>‹#›</a:t>
            </a:fld>
            <a:endParaRPr lang="en-US" dirty="0"/>
          </a:p>
        </p:txBody>
      </p: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78760" y="3378763"/>
            <a:ext cx="6857999" cy="100477"/>
          </a:xfrm>
          <a:prstGeom prst="rect">
            <a:avLst/>
          </a:prstGeom>
        </p:spPr>
      </p:pic>
      <p:sp>
        <p:nvSpPr>
          <p:cNvPr id="7" name="Content Placeholder 2"/>
          <p:cNvSpPr>
            <a:spLocks noGrp="1"/>
          </p:cNvSpPr>
          <p:nvPr>
            <p:ph idx="1"/>
          </p:nvPr>
        </p:nvSpPr>
        <p:spPr>
          <a:xfrm>
            <a:off x="362309" y="1507253"/>
            <a:ext cx="11524891" cy="4669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1416292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horizontal lin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136BEF-C4E0-2C49-974C-D864B8DDDDC6}" type="datetime1">
              <a:rPr lang="en-GB" smtClean="0"/>
              <a:t>05/12/2018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880567-7582-2141-B11F-F712F4FF5528}" type="slidenum">
              <a:rPr lang="en-US" smtClean="0"/>
              <a:t>‹#›</a:t>
            </a:fld>
            <a:endParaRPr lang="en-US"/>
          </a:p>
        </p:txBody>
      </p:sp>
      <p:sp>
        <p:nvSpPr>
          <p:cNvPr id="5" name="Title 4"/>
          <p:cNvSpPr>
            <a:spLocks noGrp="1"/>
          </p:cNvSpPr>
          <p:nvPr>
            <p:ph type="title"/>
          </p:nvPr>
        </p:nvSpPr>
        <p:spPr/>
        <p:txBody>
          <a:bodyPr/>
          <a:lstStyle/>
          <a:p>
            <a:r>
              <a:rPr lang="sv-SE"/>
              <a:t>Klicka här för att ändra mall för rubrikformat</a:t>
            </a:r>
            <a:endParaRPr lang="en-GB" dirty="0"/>
          </a:p>
        </p:txBody>
      </p: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1" y="1346835"/>
            <a:ext cx="10230999" cy="94396"/>
          </a:xfrm>
          <a:prstGeom prst="rect">
            <a:avLst/>
          </a:prstGeom>
        </p:spPr>
      </p:pic>
      <p:sp>
        <p:nvSpPr>
          <p:cNvPr id="7" name="Content Placeholder 2"/>
          <p:cNvSpPr>
            <a:spLocks noGrp="1"/>
          </p:cNvSpPr>
          <p:nvPr>
            <p:ph idx="1"/>
          </p:nvPr>
        </p:nvSpPr>
        <p:spPr>
          <a:xfrm>
            <a:off x="362309" y="1662299"/>
            <a:ext cx="9868689" cy="451466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1875229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left board wide">
    <p:spTree>
      <p:nvGrpSpPr>
        <p:cNvPr id="1" name=""/>
        <p:cNvGrpSpPr/>
        <p:nvPr/>
      </p:nvGrpSpPr>
      <p:grpSpPr>
        <a:xfrm>
          <a:off x="0" y="0"/>
          <a:ext cx="0" cy="0"/>
          <a:chOff x="0" y="0"/>
          <a:chExt cx="0" cy="0"/>
        </a:xfrm>
      </p:grpSpPr>
      <p:sp>
        <p:nvSpPr>
          <p:cNvPr id="2" name="Title 1"/>
          <p:cNvSpPr>
            <a:spLocks noGrp="1"/>
          </p:cNvSpPr>
          <p:nvPr>
            <p:ph type="title"/>
          </p:nvPr>
        </p:nvSpPr>
        <p:spPr>
          <a:xfrm>
            <a:off x="556240" y="529915"/>
            <a:ext cx="10364475" cy="615950"/>
          </a:xfrm>
        </p:spPr>
        <p:txBody>
          <a:bodyPr/>
          <a:lstStyle/>
          <a:p>
            <a:r>
              <a:rPr lang="sv-SE"/>
              <a:t>Klicka här för att ändra mall för rubrikformat</a:t>
            </a:r>
            <a:endParaRPr lang="en-GB"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880567-7582-2141-B11F-F712F4FF5528}" type="slidenum">
              <a:rPr lang="en-US" smtClean="0"/>
              <a:pPr/>
              <a:t>‹#›</a:t>
            </a:fld>
            <a:endParaRPr lang="en-US" dirty="0"/>
          </a:p>
        </p:txBody>
      </p: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1461779" y="5171936"/>
            <a:ext cx="3147845" cy="224286"/>
          </a:xfrm>
          <a:prstGeom prst="rect">
            <a:avLst/>
          </a:prstGeom>
        </p:spPr>
      </p:pic>
      <p:sp>
        <p:nvSpPr>
          <p:cNvPr id="7" name="Rectangle 6"/>
          <p:cNvSpPr/>
          <p:nvPr userDrawn="1"/>
        </p:nvSpPr>
        <p:spPr>
          <a:xfrm>
            <a:off x="1" y="1"/>
            <a:ext cx="224286" cy="37101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Content Placeholder 2"/>
          <p:cNvSpPr>
            <a:spLocks noGrp="1"/>
          </p:cNvSpPr>
          <p:nvPr>
            <p:ph idx="1"/>
          </p:nvPr>
        </p:nvSpPr>
        <p:spPr>
          <a:xfrm>
            <a:off x="556241" y="1507253"/>
            <a:ext cx="11542143" cy="4669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200674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näcko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880567-7582-2141-B11F-F712F4FF5528}" type="slidenum">
              <a:rPr lang="en-US" smtClean="0"/>
              <a:pPr/>
              <a:t>‹#›</a:t>
            </a:fld>
            <a:endParaRPr lang="en-US" dirty="0"/>
          </a:p>
        </p:txBody>
      </p:sp>
      <p:sp>
        <p:nvSpPr>
          <p:cNvPr id="10" name="Text Placeholder 9"/>
          <p:cNvSpPr>
            <a:spLocks noGrp="1"/>
          </p:cNvSpPr>
          <p:nvPr>
            <p:ph type="body" sz="quarter" idx="13"/>
          </p:nvPr>
        </p:nvSpPr>
        <p:spPr>
          <a:xfrm>
            <a:off x="362310" y="1620953"/>
            <a:ext cx="9237543" cy="424021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15" name="Title Placeholder 1"/>
          <p:cNvSpPr>
            <a:spLocks noGrp="1"/>
          </p:cNvSpPr>
          <p:nvPr>
            <p:ph type="title"/>
          </p:nvPr>
        </p:nvSpPr>
        <p:spPr>
          <a:xfrm>
            <a:off x="362309" y="527315"/>
            <a:ext cx="10364475" cy="615950"/>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pic>
        <p:nvPicPr>
          <p:cNvPr id="16"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12933" y="1462090"/>
            <a:ext cx="978396" cy="1064336"/>
          </a:xfrm>
          <a:prstGeom prst="rect">
            <a:avLst/>
          </a:prstGeom>
        </p:spPr>
      </p:pic>
      <p:pic>
        <p:nvPicPr>
          <p:cNvPr id="17"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2600000">
            <a:off x="10021343" y="2517598"/>
            <a:ext cx="1302922" cy="1417368"/>
          </a:xfrm>
          <a:prstGeom prst="rect">
            <a:avLst/>
          </a:prstGeom>
        </p:spPr>
      </p:pic>
      <p:pic>
        <p:nvPicPr>
          <p:cNvPr id="18"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7010" y="4119530"/>
            <a:ext cx="1632724" cy="1776140"/>
          </a:xfrm>
          <a:prstGeom prst="rect">
            <a:avLst/>
          </a:prstGeom>
        </p:spPr>
      </p:pic>
    </p:spTree>
    <p:extLst>
      <p:ext uri="{BB962C8B-B14F-4D97-AF65-F5344CB8AC3E}">
        <p14:creationId xmlns:p14="http://schemas.microsoft.com/office/powerpoint/2010/main" val="860700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GB"/>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880567-7582-2141-B11F-F712F4FF5528}" type="slidenum">
              <a:rPr lang="en-US" smtClean="0"/>
              <a:pPr/>
              <a:t>‹#›</a:t>
            </a:fld>
            <a:endParaRPr lang="en-US" dirty="0"/>
          </a:p>
        </p:txBody>
      </p:sp>
      <p:sp>
        <p:nvSpPr>
          <p:cNvPr id="6" name="Text Placeholder 6"/>
          <p:cNvSpPr>
            <a:spLocks noGrp="1"/>
          </p:cNvSpPr>
          <p:nvPr>
            <p:ph type="body" sz="quarter" idx="13"/>
          </p:nvPr>
        </p:nvSpPr>
        <p:spPr>
          <a:xfrm>
            <a:off x="9154049" y="2080009"/>
            <a:ext cx="2622620" cy="3928678"/>
          </a:xfrm>
        </p:spPr>
        <p:txBody>
          <a:bodyPr>
            <a:normAutofit/>
          </a:bodyPr>
          <a:lstStyle>
            <a:lvl1pPr marL="171450" indent="-171450">
              <a:buFontTx/>
              <a:buBlip>
                <a:blip r:embed="rId2"/>
              </a:buBlip>
              <a:defRPr sz="1600"/>
            </a:lvl1pPr>
            <a:lvl2pPr marL="514350" indent="-171450">
              <a:buFontTx/>
              <a:buBlip>
                <a:blip r:embed="rId2"/>
              </a:buBlip>
              <a:defRPr/>
            </a:lvl2pPr>
            <a:lvl3pPr marL="857250" indent="-171450">
              <a:buFontTx/>
              <a:buBlip>
                <a:blip r:embed="rId2"/>
              </a:buBlip>
              <a:defRPr/>
            </a:lvl3pPr>
            <a:lvl4pPr marL="1200150" indent="-171450">
              <a:buFontTx/>
              <a:buBlip>
                <a:blip r:embed="rId2"/>
              </a:buBlip>
              <a:defRPr/>
            </a:lvl4pPr>
            <a:lvl5pPr marL="1543050" indent="-171450">
              <a:buFontTx/>
              <a:buBlip>
                <a:blip r:embed="rId2"/>
              </a:buBlip>
              <a:defRPr/>
            </a:lvl5pPr>
          </a:lstStyle>
          <a:p>
            <a:pPr lvl="0"/>
            <a:r>
              <a:rPr lang="sv-SE"/>
              <a:t>Redigera format för bakgrundstext</a:t>
            </a:r>
          </a:p>
        </p:txBody>
      </p:sp>
      <p:sp>
        <p:nvSpPr>
          <p:cNvPr id="8" name="Content Placeholder 7"/>
          <p:cNvSpPr>
            <a:spLocks noGrp="1"/>
          </p:cNvSpPr>
          <p:nvPr>
            <p:ph sz="quarter" idx="14"/>
          </p:nvPr>
        </p:nvSpPr>
        <p:spPr>
          <a:xfrm>
            <a:off x="362310" y="1567926"/>
            <a:ext cx="8419949" cy="44407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9" name="Text Placeholder 8"/>
          <p:cNvSpPr>
            <a:spLocks noGrp="1"/>
          </p:cNvSpPr>
          <p:nvPr>
            <p:ph type="body" sz="quarter" idx="15"/>
          </p:nvPr>
        </p:nvSpPr>
        <p:spPr>
          <a:xfrm>
            <a:off x="9110133" y="1568450"/>
            <a:ext cx="2652184" cy="420688"/>
          </a:xfrm>
        </p:spPr>
        <p:txBody>
          <a:bodyPr/>
          <a:lstStyle>
            <a:lvl1pPr marL="0" indent="0">
              <a:buNone/>
              <a:defRPr>
                <a:solidFill>
                  <a:schemeClr val="tx2"/>
                </a:solidFill>
              </a:defRPr>
            </a:lvl1pPr>
          </a:lstStyle>
          <a:p>
            <a:pPr lvl="0"/>
            <a:r>
              <a:rPr lang="sv-SE"/>
              <a:t>Redigera format för bakgrundstext</a:t>
            </a:r>
          </a:p>
        </p:txBody>
      </p:sp>
    </p:spTree>
    <p:extLst>
      <p:ext uri="{BB962C8B-B14F-4D97-AF65-F5344CB8AC3E}">
        <p14:creationId xmlns:p14="http://schemas.microsoft.com/office/powerpoint/2010/main" val="159578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 green column lef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880567-7582-2141-B11F-F712F4FF5528}" type="slidenum">
              <a:rPr lang="en-US" smtClean="0"/>
              <a:pPr/>
              <a:t>‹#›</a:t>
            </a:fld>
            <a:endParaRPr lang="en-US" dirty="0"/>
          </a:p>
        </p:txBody>
      </p:sp>
      <p:sp>
        <p:nvSpPr>
          <p:cNvPr id="6" name="Rectangle 5"/>
          <p:cNvSpPr/>
          <p:nvPr userDrawn="1"/>
        </p:nvSpPr>
        <p:spPr>
          <a:xfrm>
            <a:off x="2" y="1"/>
            <a:ext cx="281658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668158" y="3373260"/>
            <a:ext cx="6858001" cy="111486"/>
          </a:xfrm>
          <a:prstGeom prst="rect">
            <a:avLst/>
          </a:prstGeom>
        </p:spPr>
      </p:pic>
      <p:sp>
        <p:nvSpPr>
          <p:cNvPr id="12" name="Text Placeholder 11"/>
          <p:cNvSpPr>
            <a:spLocks noGrp="1"/>
          </p:cNvSpPr>
          <p:nvPr>
            <p:ph type="body" sz="quarter" idx="13"/>
          </p:nvPr>
        </p:nvSpPr>
        <p:spPr>
          <a:xfrm>
            <a:off x="311152" y="3446465"/>
            <a:ext cx="2079625" cy="2909887"/>
          </a:xfrm>
        </p:spPr>
        <p:txBody>
          <a:bodyPr>
            <a:normAutofit/>
          </a:bodyPr>
          <a:lstStyle>
            <a:lvl1pPr marL="0" indent="0">
              <a:buNone/>
              <a:defRPr sz="135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sv-SE"/>
              <a:t>Redigera format för bakgrundstext</a:t>
            </a:r>
          </a:p>
        </p:txBody>
      </p:sp>
      <p:sp>
        <p:nvSpPr>
          <p:cNvPr id="16" name="Content Placeholder 15"/>
          <p:cNvSpPr>
            <a:spLocks noGrp="1"/>
          </p:cNvSpPr>
          <p:nvPr>
            <p:ph sz="quarter" idx="14"/>
          </p:nvPr>
        </p:nvSpPr>
        <p:spPr>
          <a:xfrm>
            <a:off x="3283265" y="981075"/>
            <a:ext cx="8308975" cy="495727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17" name="Title 1"/>
          <p:cNvSpPr>
            <a:spLocks noGrp="1"/>
          </p:cNvSpPr>
          <p:nvPr>
            <p:ph type="title"/>
          </p:nvPr>
        </p:nvSpPr>
        <p:spPr>
          <a:xfrm>
            <a:off x="311152" y="509818"/>
            <a:ext cx="2008193" cy="2571522"/>
          </a:xfrm>
        </p:spPr>
        <p:txBody>
          <a:bodyPr>
            <a:normAutofit/>
          </a:bodyPr>
          <a:lstStyle>
            <a:lvl1pPr>
              <a:defRPr sz="2800">
                <a:solidFill>
                  <a:schemeClr val="bg1"/>
                </a:solidFill>
              </a:defRPr>
            </a:lvl1pPr>
          </a:lstStyle>
          <a:p>
            <a:r>
              <a:rPr lang="sv-SE"/>
              <a:t>Klicka här för att ändra mall för rubrikformat</a:t>
            </a:r>
            <a:endParaRPr lang="en-GB" dirty="0"/>
          </a:p>
        </p:txBody>
      </p:sp>
    </p:spTree>
    <p:extLst>
      <p:ext uri="{BB962C8B-B14F-4D97-AF65-F5344CB8AC3E}">
        <p14:creationId xmlns:p14="http://schemas.microsoft.com/office/powerpoint/2010/main" val="767463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en column lef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880567-7582-2141-B11F-F712F4FF5528}" type="slidenum">
              <a:rPr lang="en-US" smtClean="0"/>
              <a:pPr/>
              <a:t>‹#›</a:t>
            </a:fld>
            <a:endParaRPr lang="en-US" dirty="0"/>
          </a:p>
        </p:txBody>
      </p:sp>
      <p:sp>
        <p:nvSpPr>
          <p:cNvPr id="6" name="Rectangle 5"/>
          <p:cNvSpPr/>
          <p:nvPr userDrawn="1"/>
        </p:nvSpPr>
        <p:spPr>
          <a:xfrm>
            <a:off x="2" y="1"/>
            <a:ext cx="281658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668158" y="3373260"/>
            <a:ext cx="6858001" cy="111486"/>
          </a:xfrm>
          <a:prstGeom prst="rect">
            <a:avLst/>
          </a:prstGeom>
        </p:spPr>
      </p:pic>
      <p:sp>
        <p:nvSpPr>
          <p:cNvPr id="12" name="Text Placeholder 11"/>
          <p:cNvSpPr>
            <a:spLocks noGrp="1"/>
          </p:cNvSpPr>
          <p:nvPr>
            <p:ph type="body" sz="quarter" idx="13"/>
          </p:nvPr>
        </p:nvSpPr>
        <p:spPr>
          <a:xfrm>
            <a:off x="311152" y="3446465"/>
            <a:ext cx="2079625" cy="2909887"/>
          </a:xfrm>
          <a:ln>
            <a:noFill/>
          </a:ln>
        </p:spPr>
        <p:txBody>
          <a:bodyPr>
            <a:normAutofit/>
          </a:bodyPr>
          <a:lstStyle>
            <a:lvl1pPr marL="0" indent="0">
              <a:buNone/>
              <a:defRPr sz="135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sv-SE"/>
              <a:t>Redigera format för bakgrundstext</a:t>
            </a:r>
          </a:p>
        </p:txBody>
      </p:sp>
      <p:sp>
        <p:nvSpPr>
          <p:cNvPr id="16" name="Content Placeholder 15"/>
          <p:cNvSpPr>
            <a:spLocks noGrp="1"/>
          </p:cNvSpPr>
          <p:nvPr>
            <p:ph sz="quarter" idx="14"/>
          </p:nvPr>
        </p:nvSpPr>
        <p:spPr>
          <a:xfrm>
            <a:off x="3216277" y="981076"/>
            <a:ext cx="8308975" cy="502761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2" name="Title 1"/>
          <p:cNvSpPr>
            <a:spLocks noGrp="1"/>
          </p:cNvSpPr>
          <p:nvPr>
            <p:ph type="title"/>
          </p:nvPr>
        </p:nvSpPr>
        <p:spPr>
          <a:xfrm>
            <a:off x="311152" y="509818"/>
            <a:ext cx="2008193" cy="2571522"/>
          </a:xfrm>
        </p:spPr>
        <p:txBody>
          <a:bodyPr>
            <a:normAutofit/>
          </a:bodyPr>
          <a:lstStyle>
            <a:lvl1pPr>
              <a:defRPr sz="2800">
                <a:solidFill>
                  <a:schemeClr val="bg1"/>
                </a:solidFill>
              </a:defRPr>
            </a:lvl1pPr>
          </a:lstStyle>
          <a:p>
            <a:r>
              <a:rPr lang="sv-SE"/>
              <a:t>Klicka här för att ändra mall för rubrikformat</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2309" y="527315"/>
            <a:ext cx="10364475" cy="615950"/>
          </a:xfrm>
          <a:prstGeom prst="rect">
            <a:avLst/>
          </a:prstGeom>
        </p:spPr>
        <p:txBody>
          <a:bodyPr vert="horz" lIns="9144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362310" y="1416119"/>
            <a:ext cx="11473133" cy="4760844"/>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95251"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5067300" y="6356350"/>
            <a:ext cx="2057400" cy="365125"/>
          </a:xfrm>
          <a:prstGeom prst="rect">
            <a:avLst/>
          </a:prstGeom>
        </p:spPr>
        <p:txBody>
          <a:bodyPr vert="horz" lIns="91440" tIns="45720" rIns="91440" bIns="45720" rtlCol="0" anchor="ctr"/>
          <a:lstStyle>
            <a:lvl1pPr algn="ctr">
              <a:defRPr sz="825" b="0" i="1">
                <a:solidFill>
                  <a:schemeClr val="tx1">
                    <a:tint val="75000"/>
                  </a:schemeClr>
                </a:solidFill>
                <a:latin typeface="Corbel" charset="0"/>
                <a:ea typeface="Corbel" charset="0"/>
                <a:cs typeface="Corbel" charset="0"/>
              </a:defRPr>
            </a:lvl1pPr>
          </a:lstStyle>
          <a:p>
            <a:endParaRPr lang="en-US" dirty="0"/>
          </a:p>
        </p:txBody>
      </p:sp>
      <p:sp>
        <p:nvSpPr>
          <p:cNvPr id="6" name="Slide Number Placeholder 5"/>
          <p:cNvSpPr>
            <a:spLocks noGrp="1"/>
          </p:cNvSpPr>
          <p:nvPr>
            <p:ph type="sldNum" sz="quarter" idx="4"/>
          </p:nvPr>
        </p:nvSpPr>
        <p:spPr>
          <a:xfrm>
            <a:off x="11353801" y="6356351"/>
            <a:ext cx="744583" cy="365125"/>
          </a:xfrm>
          <a:prstGeom prst="rect">
            <a:avLst/>
          </a:prstGeom>
        </p:spPr>
        <p:txBody>
          <a:bodyPr vert="horz" lIns="91440" tIns="45720" rIns="91440" bIns="45720" rtlCol="0" anchor="ctr"/>
          <a:lstStyle>
            <a:lvl1pPr algn="r">
              <a:defRPr sz="1350" b="0" i="0">
                <a:solidFill>
                  <a:schemeClr val="tx2"/>
                </a:solidFill>
                <a:latin typeface="Corbel" charset="0"/>
                <a:ea typeface="Corbel" charset="0"/>
                <a:cs typeface="Corbel" charset="0"/>
              </a:defRPr>
            </a:lvl1pPr>
          </a:lstStyle>
          <a:p>
            <a:fld id="{53880567-7582-2141-B11F-F712F4FF5528}" type="slidenum">
              <a:rPr lang="en-US" smtClean="0"/>
              <a:pPr/>
              <a:t>‹#›</a:t>
            </a:fld>
            <a:endParaRPr lang="en-US" dirty="0"/>
          </a:p>
        </p:txBody>
      </p:sp>
      <p:sp>
        <p:nvSpPr>
          <p:cNvPr id="7" name="Rectangle 6"/>
          <p:cNvSpPr/>
          <p:nvPr userDrawn="1"/>
        </p:nvSpPr>
        <p:spPr>
          <a:xfrm>
            <a:off x="0" y="576829"/>
            <a:ext cx="95251" cy="394838"/>
          </a:xfrm>
          <a:prstGeom prst="rect">
            <a:avLst/>
          </a:prstGeom>
          <a:solidFill>
            <a:srgbClr val="04A352"/>
          </a:solidFill>
          <a:ln>
            <a:solidFill>
              <a:srgbClr val="04A35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a:p>
        </p:txBody>
      </p:sp>
      <p:pic>
        <p:nvPicPr>
          <p:cNvPr id="10" name="Picture 10"/>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0231842" y="219467"/>
            <a:ext cx="1524000" cy="307848"/>
          </a:xfrm>
          <a:prstGeom prst="rect">
            <a:avLst/>
          </a:prstGeom>
        </p:spPr>
      </p:pic>
    </p:spTree>
    <p:extLst>
      <p:ext uri="{BB962C8B-B14F-4D97-AF65-F5344CB8AC3E}">
        <p14:creationId xmlns:p14="http://schemas.microsoft.com/office/powerpoint/2010/main" val="787349815"/>
      </p:ext>
    </p:extLst>
  </p:cSld>
  <p:clrMap bg1="lt1" tx1="dk1" bg2="lt2" tx2="dk2" accent1="accent1" accent2="accent2" accent3="accent3" accent4="accent4" accent5="accent5" accent6="accent6" hlink="hlink" folHlink="folHlink"/>
  <p:sldLayoutIdLst>
    <p:sldLayoutId id="2147483650" r:id="rId1"/>
    <p:sldLayoutId id="2147483654" r:id="rId2"/>
    <p:sldLayoutId id="2147483663" r:id="rId3"/>
    <p:sldLayoutId id="2147483655" r:id="rId4"/>
    <p:sldLayoutId id="2147483662" r:id="rId5"/>
    <p:sldLayoutId id="2147483661" r:id="rId6"/>
    <p:sldLayoutId id="2147483667" r:id="rId7"/>
    <p:sldLayoutId id="2147483665" r:id="rId8"/>
    <p:sldLayoutId id="2147483666" r:id="rId9"/>
    <p:sldLayoutId id="2147483664" r:id="rId10"/>
    <p:sldLayoutId id="2147483652" r:id="rId11"/>
    <p:sldLayoutId id="2147483660" r:id="rId12"/>
    <p:sldLayoutId id="2147483668" r:id="rId13"/>
    <p:sldLayoutId id="2147483649" r:id="rId14"/>
    <p:sldLayoutId id="2147483651" r:id="rId15"/>
    <p:sldLayoutId id="2147483653" r:id="rId16"/>
    <p:sldLayoutId id="2147483656" r:id="rId17"/>
    <p:sldLayoutId id="2147483657" r:id="rId18"/>
    <p:sldLayoutId id="2147483658" r:id="rId19"/>
    <p:sldLayoutId id="2147483659" r:id="rId20"/>
  </p:sldLayoutIdLst>
  <p:hf hdr="0" ftr="0" dt="0"/>
  <p:txStyles>
    <p:titleStyle>
      <a:lvl1pPr algn="l" defTabSz="685800" rtl="0" eaLnBrk="1" latinLnBrk="0" hangingPunct="1">
        <a:lnSpc>
          <a:spcPct val="90000"/>
        </a:lnSpc>
        <a:spcBef>
          <a:spcPct val="0"/>
        </a:spcBef>
        <a:buNone/>
        <a:defRPr sz="3600" kern="1200">
          <a:solidFill>
            <a:schemeClr val="tx1"/>
          </a:solidFill>
          <a:latin typeface="Century Gothic" charset="0"/>
          <a:ea typeface="Century Gothic" charset="0"/>
          <a:cs typeface="Century Gothic" charset="0"/>
        </a:defRPr>
      </a:lvl1pPr>
    </p:titleStyle>
    <p:bodyStyle>
      <a:lvl1pPr marL="171450" indent="-171450" algn="l" defTabSz="685800" rtl="0" eaLnBrk="1" latinLnBrk="0" hangingPunct="1">
        <a:lnSpc>
          <a:spcPct val="90000"/>
        </a:lnSpc>
        <a:spcBef>
          <a:spcPts val="750"/>
        </a:spcBef>
        <a:buClr>
          <a:schemeClr val="tx2"/>
        </a:buClr>
        <a:buFont typeface="Arial" charset="0"/>
        <a:buChar char="•"/>
        <a:defRPr sz="2400" kern="1200">
          <a:solidFill>
            <a:schemeClr val="tx1"/>
          </a:solidFill>
          <a:latin typeface="Corbel" charset="0"/>
          <a:ea typeface="Corbel" charset="0"/>
          <a:cs typeface="Corbel" charset="0"/>
        </a:defRPr>
      </a:lvl1pPr>
      <a:lvl2pPr marL="514350" indent="-171450" algn="l" defTabSz="685800" rtl="0" eaLnBrk="1" latinLnBrk="0" hangingPunct="1">
        <a:lnSpc>
          <a:spcPct val="90000"/>
        </a:lnSpc>
        <a:spcBef>
          <a:spcPts val="375"/>
        </a:spcBef>
        <a:buClr>
          <a:schemeClr val="tx2"/>
        </a:buClr>
        <a:buFont typeface="Arial" charset="0"/>
        <a:buChar char="•"/>
        <a:defRPr sz="2000" kern="1200">
          <a:solidFill>
            <a:schemeClr val="tx1"/>
          </a:solidFill>
          <a:latin typeface="Corbel" charset="0"/>
          <a:ea typeface="Corbel" charset="0"/>
          <a:cs typeface="Corbel" charset="0"/>
        </a:defRPr>
      </a:lvl2pPr>
      <a:lvl3pPr marL="857250" indent="-171450" algn="l" defTabSz="685800" rtl="0" eaLnBrk="1" latinLnBrk="0" hangingPunct="1">
        <a:lnSpc>
          <a:spcPct val="90000"/>
        </a:lnSpc>
        <a:spcBef>
          <a:spcPts val="375"/>
        </a:spcBef>
        <a:buClr>
          <a:schemeClr val="tx2"/>
        </a:buClr>
        <a:buFont typeface="Arial" charset="0"/>
        <a:buChar char="•"/>
        <a:defRPr sz="1800" kern="1200">
          <a:solidFill>
            <a:schemeClr val="tx1"/>
          </a:solidFill>
          <a:latin typeface="Corbel" charset="0"/>
          <a:ea typeface="Corbel" charset="0"/>
          <a:cs typeface="Corbel" charset="0"/>
        </a:defRPr>
      </a:lvl3pPr>
      <a:lvl4pPr marL="1200150" indent="-171450" algn="l" defTabSz="685800" rtl="0" eaLnBrk="1" latinLnBrk="0" hangingPunct="1">
        <a:lnSpc>
          <a:spcPct val="90000"/>
        </a:lnSpc>
        <a:spcBef>
          <a:spcPts val="375"/>
        </a:spcBef>
        <a:buClr>
          <a:schemeClr val="tx2"/>
        </a:buClr>
        <a:buFont typeface="Arial" charset="0"/>
        <a:buChar char="•"/>
        <a:defRPr sz="1600" kern="1200">
          <a:solidFill>
            <a:schemeClr val="tx1"/>
          </a:solidFill>
          <a:latin typeface="Corbel" charset="0"/>
          <a:ea typeface="Corbel" charset="0"/>
          <a:cs typeface="Corbel" charset="0"/>
        </a:defRPr>
      </a:lvl4pPr>
      <a:lvl5pPr marL="1543050" indent="-171450" algn="l" defTabSz="685800" rtl="0" eaLnBrk="1" latinLnBrk="0" hangingPunct="1">
        <a:lnSpc>
          <a:spcPct val="90000"/>
        </a:lnSpc>
        <a:spcBef>
          <a:spcPts val="375"/>
        </a:spcBef>
        <a:buClr>
          <a:schemeClr val="tx2"/>
        </a:buClr>
        <a:buFont typeface="Arial" charset="0"/>
        <a:buChar char="•"/>
        <a:defRPr sz="1400" kern="1200">
          <a:solidFill>
            <a:schemeClr val="tx1"/>
          </a:solidFill>
          <a:latin typeface="Corbel" charset="0"/>
          <a:ea typeface="Corbel" charset="0"/>
          <a:cs typeface="Corbe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1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hyperlink" Target="mailto:ingrid.lindberg@quantifyresearch.com" TargetMode="External"/><Relationship Id="rId2" Type="http://schemas.openxmlformats.org/officeDocument/2006/relationships/hyperlink" Target="mailto:asa.by@quantifyresearch.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13324E22-26C3-4BB5-A98B-C295A9EC864A}"/>
              </a:ext>
            </a:extLst>
          </p:cNvPr>
          <p:cNvSpPr>
            <a:spLocks noGrp="1"/>
          </p:cNvSpPr>
          <p:nvPr>
            <p:ph type="sldNum" sz="quarter" idx="12"/>
          </p:nvPr>
        </p:nvSpPr>
        <p:spPr/>
        <p:txBody>
          <a:bodyPr/>
          <a:lstStyle/>
          <a:p>
            <a:fld id="{53880567-7582-2141-B11F-F712F4FF5528}" type="slidenum">
              <a:rPr lang="en-US" smtClean="0"/>
              <a:pPr/>
              <a:t>1</a:t>
            </a:fld>
            <a:endParaRPr lang="en-US" dirty="0"/>
          </a:p>
        </p:txBody>
      </p:sp>
      <p:sp>
        <p:nvSpPr>
          <p:cNvPr id="2" name="Title 1">
            <a:extLst>
              <a:ext uri="{FF2B5EF4-FFF2-40B4-BE49-F238E27FC236}">
                <a16:creationId xmlns:a16="http://schemas.microsoft.com/office/drawing/2014/main" id="{54F7C092-444B-4133-B026-2F10EE99A843}"/>
              </a:ext>
            </a:extLst>
          </p:cNvPr>
          <p:cNvSpPr>
            <a:spLocks noGrp="1"/>
          </p:cNvSpPr>
          <p:nvPr>
            <p:ph type="title"/>
          </p:nvPr>
        </p:nvSpPr>
        <p:spPr>
          <a:xfrm>
            <a:off x="1877114" y="3262414"/>
            <a:ext cx="10364475" cy="772438"/>
          </a:xfrm>
        </p:spPr>
        <p:txBody>
          <a:bodyPr/>
          <a:lstStyle/>
          <a:p>
            <a:r>
              <a:rPr lang="en-GB" sz="4400" dirty="0" err="1"/>
              <a:t>Tillgänglighet</a:t>
            </a:r>
            <a:r>
              <a:rPr lang="en-GB" sz="4400" dirty="0"/>
              <a:t> till </a:t>
            </a:r>
            <a:r>
              <a:rPr lang="en-GB" sz="4400" dirty="0" err="1"/>
              <a:t>nya</a:t>
            </a:r>
            <a:r>
              <a:rPr lang="en-GB" sz="4400" dirty="0"/>
              <a:t> </a:t>
            </a:r>
            <a:r>
              <a:rPr lang="en-GB" sz="4400" dirty="0" err="1"/>
              <a:t>läkemedel</a:t>
            </a:r>
            <a:br>
              <a:rPr lang="en-GB" sz="4400" dirty="0"/>
            </a:br>
            <a:br>
              <a:rPr lang="en-GB" sz="700" dirty="0"/>
            </a:br>
            <a:r>
              <a:rPr lang="en-GB" sz="2000" dirty="0" err="1"/>
              <a:t>Lägesbeskrivning</a:t>
            </a:r>
            <a:r>
              <a:rPr lang="en-GB" sz="2000" dirty="0"/>
              <a:t> Sverige – 143 </a:t>
            </a:r>
            <a:r>
              <a:rPr lang="en-GB" sz="2000" dirty="0" err="1"/>
              <a:t>nya</a:t>
            </a:r>
            <a:r>
              <a:rPr lang="en-GB" sz="2000" dirty="0"/>
              <a:t> EMA-</a:t>
            </a:r>
            <a:r>
              <a:rPr lang="en-GB" sz="2000" dirty="0" err="1"/>
              <a:t>godkännanden</a:t>
            </a:r>
            <a:endParaRPr lang="en-GB" sz="4400" dirty="0"/>
          </a:p>
        </p:txBody>
      </p:sp>
      <p:sp>
        <p:nvSpPr>
          <p:cNvPr id="5" name="Content Placeholder 5">
            <a:extLst>
              <a:ext uri="{FF2B5EF4-FFF2-40B4-BE49-F238E27FC236}">
                <a16:creationId xmlns:a16="http://schemas.microsoft.com/office/drawing/2014/main" id="{1CD77487-569E-4B94-85AB-629EFA1FF39D}"/>
              </a:ext>
            </a:extLst>
          </p:cNvPr>
          <p:cNvSpPr txBox="1">
            <a:spLocks/>
          </p:cNvSpPr>
          <p:nvPr/>
        </p:nvSpPr>
        <p:spPr>
          <a:xfrm>
            <a:off x="1961004" y="4589463"/>
            <a:ext cx="8554596" cy="150018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chemeClr val="tx2"/>
              </a:buClr>
              <a:buFont typeface="Arial" charset="0"/>
              <a:buChar char="•"/>
              <a:defRPr sz="2400" kern="1200">
                <a:solidFill>
                  <a:schemeClr val="tx1"/>
                </a:solidFill>
                <a:latin typeface="Corbel" charset="0"/>
                <a:ea typeface="Corbel" charset="0"/>
                <a:cs typeface="Corbel" charset="0"/>
              </a:defRPr>
            </a:lvl1pPr>
            <a:lvl2pPr marL="514350" indent="-171450" algn="l" defTabSz="685800" rtl="0" eaLnBrk="1" latinLnBrk="0" hangingPunct="1">
              <a:lnSpc>
                <a:spcPct val="90000"/>
              </a:lnSpc>
              <a:spcBef>
                <a:spcPts val="375"/>
              </a:spcBef>
              <a:buClr>
                <a:schemeClr val="tx2"/>
              </a:buClr>
              <a:buFont typeface="Arial" charset="0"/>
              <a:buChar char="•"/>
              <a:defRPr sz="2000" kern="1200">
                <a:solidFill>
                  <a:schemeClr val="tx1"/>
                </a:solidFill>
                <a:latin typeface="Corbel" charset="0"/>
                <a:ea typeface="Corbel" charset="0"/>
                <a:cs typeface="Corbel" charset="0"/>
              </a:defRPr>
            </a:lvl2pPr>
            <a:lvl3pPr marL="857250" indent="-171450" algn="l" defTabSz="685800" rtl="0" eaLnBrk="1" latinLnBrk="0" hangingPunct="1">
              <a:lnSpc>
                <a:spcPct val="90000"/>
              </a:lnSpc>
              <a:spcBef>
                <a:spcPts val="375"/>
              </a:spcBef>
              <a:buClr>
                <a:schemeClr val="tx2"/>
              </a:buClr>
              <a:buFont typeface="Arial" charset="0"/>
              <a:buChar char="•"/>
              <a:defRPr sz="1800" kern="1200">
                <a:solidFill>
                  <a:schemeClr val="tx1"/>
                </a:solidFill>
                <a:latin typeface="Corbel" charset="0"/>
                <a:ea typeface="Corbel" charset="0"/>
                <a:cs typeface="Corbel" charset="0"/>
              </a:defRPr>
            </a:lvl3pPr>
            <a:lvl4pPr marL="1200150" indent="-171450" algn="l" defTabSz="685800" rtl="0" eaLnBrk="1" latinLnBrk="0" hangingPunct="1">
              <a:lnSpc>
                <a:spcPct val="90000"/>
              </a:lnSpc>
              <a:spcBef>
                <a:spcPts val="375"/>
              </a:spcBef>
              <a:buClr>
                <a:schemeClr val="tx2"/>
              </a:buClr>
              <a:buFont typeface="Arial" charset="0"/>
              <a:buChar char="•"/>
              <a:defRPr sz="1600" kern="1200">
                <a:solidFill>
                  <a:schemeClr val="tx1"/>
                </a:solidFill>
                <a:latin typeface="Corbel" charset="0"/>
                <a:ea typeface="Corbel" charset="0"/>
                <a:cs typeface="Corbel" charset="0"/>
              </a:defRPr>
            </a:lvl4pPr>
            <a:lvl5pPr marL="1543050" indent="-171450" algn="l" defTabSz="685800" rtl="0" eaLnBrk="1" latinLnBrk="0" hangingPunct="1">
              <a:lnSpc>
                <a:spcPct val="90000"/>
              </a:lnSpc>
              <a:spcBef>
                <a:spcPts val="375"/>
              </a:spcBef>
              <a:buClr>
                <a:schemeClr val="tx2"/>
              </a:buClr>
              <a:buFont typeface="Arial" charset="0"/>
              <a:buChar char="•"/>
              <a:defRPr sz="1400" kern="1200">
                <a:solidFill>
                  <a:schemeClr val="tx1"/>
                </a:solidFill>
                <a:latin typeface="Corbel" charset="0"/>
                <a:ea typeface="Corbel" charset="0"/>
                <a:cs typeface="Corbe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r">
              <a:buNone/>
            </a:pPr>
            <a:r>
              <a:rPr lang="en-GB" dirty="0"/>
              <a:t>Åsa By</a:t>
            </a:r>
          </a:p>
          <a:p>
            <a:pPr marL="0" indent="0" algn="r">
              <a:buNone/>
            </a:pPr>
            <a:r>
              <a:rPr lang="en-GB" dirty="0"/>
              <a:t>2018-12-07</a:t>
            </a:r>
          </a:p>
        </p:txBody>
      </p:sp>
    </p:spTree>
    <p:extLst>
      <p:ext uri="{BB962C8B-B14F-4D97-AF65-F5344CB8AC3E}">
        <p14:creationId xmlns:p14="http://schemas.microsoft.com/office/powerpoint/2010/main" val="4188252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51F6F-CCBF-401F-9C67-AD2C8A7A5C75}"/>
              </a:ext>
            </a:extLst>
          </p:cNvPr>
          <p:cNvSpPr>
            <a:spLocks noGrp="1"/>
          </p:cNvSpPr>
          <p:nvPr>
            <p:ph type="title"/>
          </p:nvPr>
        </p:nvSpPr>
        <p:spPr/>
        <p:txBody>
          <a:bodyPr/>
          <a:lstStyle/>
          <a:p>
            <a:r>
              <a:rPr lang="sv-SE" dirty="0"/>
              <a:t>Författare och kontakt</a:t>
            </a:r>
          </a:p>
        </p:txBody>
      </p:sp>
      <p:sp>
        <p:nvSpPr>
          <p:cNvPr id="3" name="Slide Number Placeholder 2">
            <a:extLst>
              <a:ext uri="{FF2B5EF4-FFF2-40B4-BE49-F238E27FC236}">
                <a16:creationId xmlns:a16="http://schemas.microsoft.com/office/drawing/2014/main" id="{1B97BD80-79A0-4A28-B1A6-16BC579F0A76}"/>
              </a:ext>
            </a:extLst>
          </p:cNvPr>
          <p:cNvSpPr>
            <a:spLocks noGrp="1"/>
          </p:cNvSpPr>
          <p:nvPr>
            <p:ph type="sldNum" sz="quarter" idx="12"/>
          </p:nvPr>
        </p:nvSpPr>
        <p:spPr/>
        <p:txBody>
          <a:bodyPr/>
          <a:lstStyle/>
          <a:p>
            <a:fld id="{53880567-7582-2141-B11F-F712F4FF5528}" type="slidenum">
              <a:rPr lang="en-US" smtClean="0"/>
              <a:t>10</a:t>
            </a:fld>
            <a:endParaRPr lang="en-US"/>
          </a:p>
        </p:txBody>
      </p:sp>
      <p:sp>
        <p:nvSpPr>
          <p:cNvPr id="4" name="Content Placeholder 3">
            <a:extLst>
              <a:ext uri="{FF2B5EF4-FFF2-40B4-BE49-F238E27FC236}">
                <a16:creationId xmlns:a16="http://schemas.microsoft.com/office/drawing/2014/main" id="{657FB3FE-3F7D-4C59-ADE9-81DAB1D10C53}"/>
              </a:ext>
            </a:extLst>
          </p:cNvPr>
          <p:cNvSpPr>
            <a:spLocks noGrp="1"/>
          </p:cNvSpPr>
          <p:nvPr>
            <p:ph idx="1"/>
          </p:nvPr>
        </p:nvSpPr>
        <p:spPr/>
        <p:txBody>
          <a:bodyPr>
            <a:normAutofit fontScale="92500" lnSpcReduction="20000"/>
          </a:bodyPr>
          <a:lstStyle/>
          <a:p>
            <a:pPr marL="0" indent="0">
              <a:buNone/>
            </a:pPr>
            <a:r>
              <a:rPr lang="en-US" b="1" dirty="0"/>
              <a:t>Åsa By  </a:t>
            </a:r>
            <a:r>
              <a:rPr lang="en-US" dirty="0"/>
              <a:t>|  CEO</a:t>
            </a:r>
          </a:p>
          <a:p>
            <a:pPr marL="0" indent="0">
              <a:buNone/>
            </a:pPr>
            <a:r>
              <a:rPr lang="en-US" dirty="0"/>
              <a:t>Quantify Research</a:t>
            </a:r>
          </a:p>
          <a:p>
            <a:pPr marL="0" indent="0">
              <a:buNone/>
            </a:pPr>
            <a:r>
              <a:rPr lang="en-US" dirty="0"/>
              <a:t> +46 76 710 9976</a:t>
            </a:r>
          </a:p>
          <a:p>
            <a:pPr marL="0" indent="0">
              <a:buNone/>
            </a:pPr>
            <a:r>
              <a:rPr lang="en-US" dirty="0">
                <a:hlinkClick r:id="rId2"/>
              </a:rPr>
              <a:t>asa.by@quantifyresearch.com</a:t>
            </a:r>
            <a:endParaRPr lang="en-US" dirty="0"/>
          </a:p>
          <a:p>
            <a:pPr marL="0" indent="0">
              <a:buNone/>
            </a:pPr>
            <a:endParaRPr lang="sv-SE" dirty="0"/>
          </a:p>
          <a:p>
            <a:pPr marL="0" indent="0">
              <a:buNone/>
            </a:pPr>
            <a:endParaRPr lang="sv-SE" dirty="0"/>
          </a:p>
          <a:p>
            <a:pPr marL="0" indent="0">
              <a:buNone/>
            </a:pPr>
            <a:r>
              <a:rPr lang="en-US" b="1" dirty="0"/>
              <a:t>Ingrid Lindberg  </a:t>
            </a:r>
            <a:r>
              <a:rPr lang="en-US" dirty="0"/>
              <a:t>|  Research Analyst</a:t>
            </a:r>
          </a:p>
          <a:p>
            <a:pPr marL="0" indent="0">
              <a:buNone/>
            </a:pPr>
            <a:r>
              <a:rPr lang="en-US" dirty="0"/>
              <a:t>Quantify Research</a:t>
            </a:r>
          </a:p>
          <a:p>
            <a:pPr marL="0" indent="0">
              <a:buNone/>
            </a:pPr>
            <a:r>
              <a:rPr lang="en-US" dirty="0"/>
              <a:t>+46 704 34 26 23</a:t>
            </a:r>
          </a:p>
          <a:p>
            <a:pPr marL="0" indent="0">
              <a:buNone/>
            </a:pPr>
            <a:r>
              <a:rPr lang="en-US" dirty="0">
                <a:hlinkClick r:id="rId3"/>
              </a:rPr>
              <a:t>ingrid.lindberg@quantifyresearch.com</a:t>
            </a:r>
            <a:endParaRPr lang="en-US" dirty="0"/>
          </a:p>
          <a:p>
            <a:pPr marL="0" indent="0">
              <a:buNone/>
            </a:pPr>
            <a:endParaRPr lang="sv-SE" dirty="0"/>
          </a:p>
          <a:p>
            <a:pPr marL="0" indent="0">
              <a:buNone/>
            </a:pPr>
            <a:endParaRPr lang="sv-SE" dirty="0"/>
          </a:p>
          <a:p>
            <a:pPr marL="0" indent="0">
              <a:buNone/>
            </a:pPr>
            <a:r>
              <a:rPr lang="sv-SE" dirty="0"/>
              <a:t>Analysen är finansierad av LIF, De Forskande Läkemedelsföretagen</a:t>
            </a:r>
          </a:p>
        </p:txBody>
      </p:sp>
    </p:spTree>
    <p:extLst>
      <p:ext uri="{BB962C8B-B14F-4D97-AF65-F5344CB8AC3E}">
        <p14:creationId xmlns:p14="http://schemas.microsoft.com/office/powerpoint/2010/main" val="1878738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6B5AA3D7-46D6-4173-AC17-14CF9A333365}"/>
              </a:ext>
            </a:extLst>
          </p:cNvPr>
          <p:cNvSpPr>
            <a:spLocks noGrp="1"/>
          </p:cNvSpPr>
          <p:nvPr>
            <p:ph type="sldNum" sz="quarter" idx="12"/>
          </p:nvPr>
        </p:nvSpPr>
        <p:spPr>
          <a:xfrm>
            <a:off x="11353801" y="6227255"/>
            <a:ext cx="744583" cy="365125"/>
          </a:xfrm>
        </p:spPr>
        <p:txBody>
          <a:bodyPr/>
          <a:lstStyle/>
          <a:p>
            <a:fld id="{53880567-7582-2141-B11F-F712F4FF5528}" type="slidenum">
              <a:rPr lang="en-US" smtClean="0"/>
              <a:pPr/>
              <a:t>2</a:t>
            </a:fld>
            <a:endParaRPr lang="en-US" dirty="0"/>
          </a:p>
        </p:txBody>
      </p:sp>
      <p:sp>
        <p:nvSpPr>
          <p:cNvPr id="13" name="Title 4">
            <a:extLst>
              <a:ext uri="{FF2B5EF4-FFF2-40B4-BE49-F238E27FC236}">
                <a16:creationId xmlns:a16="http://schemas.microsoft.com/office/drawing/2014/main" id="{0042A9EF-BBDD-4E33-8151-9A2A155F28DF}"/>
              </a:ext>
            </a:extLst>
          </p:cNvPr>
          <p:cNvSpPr>
            <a:spLocks noGrp="1"/>
          </p:cNvSpPr>
          <p:nvPr>
            <p:ph type="title"/>
          </p:nvPr>
        </p:nvSpPr>
        <p:spPr>
          <a:xfrm>
            <a:off x="556240" y="529915"/>
            <a:ext cx="10364475" cy="615950"/>
          </a:xfrm>
        </p:spPr>
        <p:txBody>
          <a:bodyPr/>
          <a:lstStyle/>
          <a:p>
            <a:r>
              <a:rPr lang="sv-SE" dirty="0">
                <a:highlight>
                  <a:srgbClr val="FFFFFF"/>
                </a:highlight>
              </a:rPr>
              <a:t>Bakgrund och syfte</a:t>
            </a:r>
          </a:p>
        </p:txBody>
      </p:sp>
      <p:sp>
        <p:nvSpPr>
          <p:cNvPr id="14" name="Content Placeholder 5">
            <a:extLst>
              <a:ext uri="{FF2B5EF4-FFF2-40B4-BE49-F238E27FC236}">
                <a16:creationId xmlns:a16="http://schemas.microsoft.com/office/drawing/2014/main" id="{2BAB585C-5911-4435-88F7-6BD6F640DDC3}"/>
              </a:ext>
            </a:extLst>
          </p:cNvPr>
          <p:cNvSpPr>
            <a:spLocks noGrp="1"/>
          </p:cNvSpPr>
          <p:nvPr>
            <p:ph idx="1"/>
          </p:nvPr>
        </p:nvSpPr>
        <p:spPr>
          <a:xfrm>
            <a:off x="556241" y="1458896"/>
            <a:ext cx="5134811" cy="3640222"/>
          </a:xfrm>
        </p:spPr>
        <p:txBody>
          <a:bodyPr>
            <a:noAutofit/>
          </a:bodyPr>
          <a:lstStyle/>
          <a:p>
            <a:r>
              <a:rPr lang="sv-SE" sz="1800" dirty="0"/>
              <a:t>EFPIA producerar årligen ”Patients W.A.I.T. Indicator” över tillgängligheten till nya EMA-godkända läkemedel, i ett rullande 3-årsintervall, för 26 europeiska länder.</a:t>
            </a:r>
          </a:p>
          <a:p>
            <a:endParaRPr lang="sv-SE" sz="800" dirty="0"/>
          </a:p>
          <a:p>
            <a:r>
              <a:rPr lang="sv-SE" sz="1800" dirty="0"/>
              <a:t>I 2017 års rapport kategoriserades drygt hälften av läkemedlen som tillgängliga för svenska patienter; en relativt hög andel av övriga hade okänd status. </a:t>
            </a:r>
          </a:p>
          <a:p>
            <a:endParaRPr lang="sv-SE" sz="800" dirty="0"/>
          </a:p>
          <a:p>
            <a:r>
              <a:rPr lang="sv-SE" sz="1800" dirty="0"/>
              <a:t>LIF initierade en uppdatering, med utökad uppföljningstid och förfinade definitioner. Metod diskuterades med representanter från landsting.</a:t>
            </a:r>
          </a:p>
          <a:p>
            <a:endParaRPr lang="sv-SE" sz="800" dirty="0"/>
          </a:p>
        </p:txBody>
      </p:sp>
      <p:sp>
        <p:nvSpPr>
          <p:cNvPr id="7" name="Content Placeholder 5">
            <a:extLst>
              <a:ext uri="{FF2B5EF4-FFF2-40B4-BE49-F238E27FC236}">
                <a16:creationId xmlns:a16="http://schemas.microsoft.com/office/drawing/2014/main" id="{97F38534-8EFE-4021-898E-B4ABC7D45714}"/>
              </a:ext>
            </a:extLst>
          </p:cNvPr>
          <p:cNvSpPr txBox="1">
            <a:spLocks/>
          </p:cNvSpPr>
          <p:nvPr/>
        </p:nvSpPr>
        <p:spPr>
          <a:xfrm>
            <a:off x="545482" y="4859904"/>
            <a:ext cx="10924183" cy="166063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chemeClr val="tx2"/>
              </a:buClr>
              <a:buFont typeface="Arial" charset="0"/>
              <a:buChar char="•"/>
              <a:defRPr sz="2400" kern="1200">
                <a:solidFill>
                  <a:schemeClr val="tx1"/>
                </a:solidFill>
                <a:latin typeface="Corbel" charset="0"/>
                <a:ea typeface="Corbel" charset="0"/>
                <a:cs typeface="Corbel" charset="0"/>
              </a:defRPr>
            </a:lvl1pPr>
            <a:lvl2pPr marL="514350" indent="-171450" algn="l" defTabSz="685800" rtl="0" eaLnBrk="1" latinLnBrk="0" hangingPunct="1">
              <a:lnSpc>
                <a:spcPct val="90000"/>
              </a:lnSpc>
              <a:spcBef>
                <a:spcPts val="375"/>
              </a:spcBef>
              <a:buClr>
                <a:schemeClr val="tx2"/>
              </a:buClr>
              <a:buFont typeface="Arial" charset="0"/>
              <a:buChar char="•"/>
              <a:defRPr sz="2000" kern="1200">
                <a:solidFill>
                  <a:schemeClr val="tx1"/>
                </a:solidFill>
                <a:latin typeface="Corbel" charset="0"/>
                <a:ea typeface="Corbel" charset="0"/>
                <a:cs typeface="Corbel" charset="0"/>
              </a:defRPr>
            </a:lvl2pPr>
            <a:lvl3pPr marL="857250" indent="-171450" algn="l" defTabSz="685800" rtl="0" eaLnBrk="1" latinLnBrk="0" hangingPunct="1">
              <a:lnSpc>
                <a:spcPct val="90000"/>
              </a:lnSpc>
              <a:spcBef>
                <a:spcPts val="375"/>
              </a:spcBef>
              <a:buClr>
                <a:schemeClr val="tx2"/>
              </a:buClr>
              <a:buFont typeface="Arial" charset="0"/>
              <a:buChar char="•"/>
              <a:defRPr sz="1800" kern="1200">
                <a:solidFill>
                  <a:schemeClr val="tx1"/>
                </a:solidFill>
                <a:latin typeface="Corbel" charset="0"/>
                <a:ea typeface="Corbel" charset="0"/>
                <a:cs typeface="Corbel" charset="0"/>
              </a:defRPr>
            </a:lvl3pPr>
            <a:lvl4pPr marL="1200150" indent="-171450" algn="l" defTabSz="685800" rtl="0" eaLnBrk="1" latinLnBrk="0" hangingPunct="1">
              <a:lnSpc>
                <a:spcPct val="90000"/>
              </a:lnSpc>
              <a:spcBef>
                <a:spcPts val="375"/>
              </a:spcBef>
              <a:buClr>
                <a:schemeClr val="tx2"/>
              </a:buClr>
              <a:buFont typeface="Arial" charset="0"/>
              <a:buChar char="•"/>
              <a:defRPr sz="1600" kern="1200">
                <a:solidFill>
                  <a:schemeClr val="tx1"/>
                </a:solidFill>
                <a:latin typeface="Corbel" charset="0"/>
                <a:ea typeface="Corbel" charset="0"/>
                <a:cs typeface="Corbel" charset="0"/>
              </a:defRPr>
            </a:lvl4pPr>
            <a:lvl5pPr marL="1543050" indent="-171450" algn="l" defTabSz="685800" rtl="0" eaLnBrk="1" latinLnBrk="0" hangingPunct="1">
              <a:lnSpc>
                <a:spcPct val="90000"/>
              </a:lnSpc>
              <a:spcBef>
                <a:spcPts val="375"/>
              </a:spcBef>
              <a:buClr>
                <a:schemeClr val="tx2"/>
              </a:buClr>
              <a:buFont typeface="Arial" charset="0"/>
              <a:buChar char="•"/>
              <a:defRPr sz="1400" kern="1200">
                <a:solidFill>
                  <a:schemeClr val="tx1"/>
                </a:solidFill>
                <a:latin typeface="Corbel" charset="0"/>
                <a:ea typeface="Corbel" charset="0"/>
                <a:cs typeface="Corbe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sv-SE" sz="1800" dirty="0"/>
              <a:t>Syfte: Ge en övergripande lägesbeskrivning av tillgängligheten till nya läkemedel i Sverige, att kunna använda som diskussionsunderlag och avstamp för kvalitativa analyser och tolkningar.</a:t>
            </a:r>
          </a:p>
          <a:p>
            <a:pPr lvl="1"/>
            <a:r>
              <a:rPr lang="sv-SE" sz="1600" dirty="0"/>
              <a:t>Andel tillgängliga läkemedel</a:t>
            </a:r>
          </a:p>
          <a:p>
            <a:pPr lvl="1"/>
            <a:r>
              <a:rPr lang="sv-SE" sz="1600" dirty="0"/>
              <a:t>Tid till tillgänglighet</a:t>
            </a:r>
          </a:p>
          <a:p>
            <a:pPr lvl="1"/>
            <a:r>
              <a:rPr lang="sv-SE" sz="1600" dirty="0"/>
              <a:t>Icke-tillgängliga läkemedel, grad av ersättningsbarhet</a:t>
            </a:r>
          </a:p>
          <a:p>
            <a:pPr lvl="1"/>
            <a:r>
              <a:rPr lang="sv-SE" sz="1600" dirty="0"/>
              <a:t>Nordisk jämförelse</a:t>
            </a:r>
          </a:p>
        </p:txBody>
      </p:sp>
      <p:sp>
        <p:nvSpPr>
          <p:cNvPr id="3" name="TextBox 2">
            <a:extLst>
              <a:ext uri="{FF2B5EF4-FFF2-40B4-BE49-F238E27FC236}">
                <a16:creationId xmlns:a16="http://schemas.microsoft.com/office/drawing/2014/main" id="{F9BFFF7F-9165-40B5-B77F-4AAAC1AC87D3}"/>
              </a:ext>
            </a:extLst>
          </p:cNvPr>
          <p:cNvSpPr txBox="1"/>
          <p:nvPr/>
        </p:nvSpPr>
        <p:spPr>
          <a:xfrm>
            <a:off x="6334854" y="4371056"/>
            <a:ext cx="5134811" cy="369332"/>
          </a:xfrm>
          <a:prstGeom prst="rect">
            <a:avLst/>
          </a:prstGeom>
          <a:noFill/>
        </p:spPr>
        <p:txBody>
          <a:bodyPr wrap="square" rtlCol="0">
            <a:spAutoFit/>
          </a:bodyPr>
          <a:lstStyle/>
          <a:p>
            <a:pPr algn="ctr"/>
            <a:r>
              <a:rPr lang="sv-SE" sz="900" dirty="0">
                <a:solidFill>
                  <a:schemeClr val="bg1">
                    <a:lumMod val="50000"/>
                  </a:schemeClr>
                </a:solidFill>
              </a:rPr>
              <a:t>Källa: Machin, Claire (2018). </a:t>
            </a:r>
            <a:r>
              <a:rPr lang="sv-SE" sz="900" i="1" dirty="0">
                <a:solidFill>
                  <a:schemeClr val="bg1">
                    <a:lumMod val="50000"/>
                  </a:schemeClr>
                </a:solidFill>
              </a:rPr>
              <a:t>EFPIA Market Access Delays Analysis, </a:t>
            </a:r>
            <a:r>
              <a:rPr lang="sv-SE" sz="900" dirty="0">
                <a:solidFill>
                  <a:schemeClr val="bg1">
                    <a:lumMod val="50000"/>
                  </a:schemeClr>
                </a:solidFill>
              </a:rPr>
              <a:t>Date: 14/03/2018, Version: Final</a:t>
            </a:r>
            <a:endParaRPr lang="en-US" sz="900" dirty="0">
              <a:solidFill>
                <a:schemeClr val="bg1">
                  <a:lumMod val="50000"/>
                </a:schemeClr>
              </a:solidFill>
            </a:endParaRPr>
          </a:p>
          <a:p>
            <a:pPr algn="ctr"/>
            <a:r>
              <a:rPr lang="sv-SE" sz="900" dirty="0">
                <a:solidFill>
                  <a:schemeClr val="bg1">
                    <a:lumMod val="50000"/>
                  </a:schemeClr>
                </a:solidFill>
              </a:rPr>
              <a:t> </a:t>
            </a:r>
            <a:endParaRPr lang="en-US" sz="900" dirty="0">
              <a:solidFill>
                <a:schemeClr val="bg1">
                  <a:lumMod val="50000"/>
                </a:schemeClr>
              </a:solidFill>
            </a:endParaRPr>
          </a:p>
        </p:txBody>
      </p:sp>
      <p:pic>
        <p:nvPicPr>
          <p:cNvPr id="2" name="Picture 1">
            <a:extLst>
              <a:ext uri="{FF2B5EF4-FFF2-40B4-BE49-F238E27FC236}">
                <a16:creationId xmlns:a16="http://schemas.microsoft.com/office/drawing/2014/main" id="{513E5DB4-BC60-4A26-B315-DEC482E853FE}"/>
              </a:ext>
            </a:extLst>
          </p:cNvPr>
          <p:cNvPicPr>
            <a:picLocks noChangeAspect="1"/>
          </p:cNvPicPr>
          <p:nvPr/>
        </p:nvPicPr>
        <p:blipFill>
          <a:blip r:embed="rId3"/>
          <a:stretch>
            <a:fillRect/>
          </a:stretch>
        </p:blipFill>
        <p:spPr>
          <a:xfrm>
            <a:off x="5898223" y="1394348"/>
            <a:ext cx="6064281" cy="2727494"/>
          </a:xfrm>
          <a:prstGeom prst="rect">
            <a:avLst/>
          </a:prstGeom>
        </p:spPr>
      </p:pic>
      <p:pic>
        <p:nvPicPr>
          <p:cNvPr id="9" name="Picture 8">
            <a:extLst>
              <a:ext uri="{FF2B5EF4-FFF2-40B4-BE49-F238E27FC236}">
                <a16:creationId xmlns:a16="http://schemas.microsoft.com/office/drawing/2014/main" id="{FE6F4204-F6E3-4444-B909-1720577F33E1}"/>
              </a:ext>
            </a:extLst>
          </p:cNvPr>
          <p:cNvPicPr>
            <a:picLocks noChangeAspect="1"/>
          </p:cNvPicPr>
          <p:nvPr/>
        </p:nvPicPr>
        <p:blipFill>
          <a:blip r:embed="rId4"/>
          <a:stretch>
            <a:fillRect/>
          </a:stretch>
        </p:blipFill>
        <p:spPr>
          <a:xfrm>
            <a:off x="6500950" y="4138568"/>
            <a:ext cx="4138363" cy="294596"/>
          </a:xfrm>
          <a:prstGeom prst="rect">
            <a:avLst/>
          </a:prstGeom>
        </p:spPr>
      </p:pic>
    </p:spTree>
    <p:extLst>
      <p:ext uri="{BB962C8B-B14F-4D97-AF65-F5344CB8AC3E}">
        <p14:creationId xmlns:p14="http://schemas.microsoft.com/office/powerpoint/2010/main" val="1968386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2E3165-B3FA-472C-9DC1-FFF2C41E0F4C}"/>
              </a:ext>
            </a:extLst>
          </p:cNvPr>
          <p:cNvSpPr>
            <a:spLocks noGrp="1"/>
          </p:cNvSpPr>
          <p:nvPr>
            <p:ph type="title"/>
          </p:nvPr>
        </p:nvSpPr>
        <p:spPr>
          <a:xfrm>
            <a:off x="362309" y="527315"/>
            <a:ext cx="10793371" cy="615950"/>
          </a:xfrm>
        </p:spPr>
        <p:txBody>
          <a:bodyPr>
            <a:normAutofit/>
          </a:bodyPr>
          <a:lstStyle/>
          <a:p>
            <a:r>
              <a:rPr lang="sv-SE" sz="3300" dirty="0"/>
              <a:t>Resultat: 2 av 3 nya läkemedel tillgängliga i Sverige</a:t>
            </a:r>
            <a:endParaRPr lang="en-GB" sz="3300" dirty="0"/>
          </a:p>
        </p:txBody>
      </p:sp>
      <p:sp>
        <p:nvSpPr>
          <p:cNvPr id="3" name="Platshållare för bildnummer 2">
            <a:extLst>
              <a:ext uri="{FF2B5EF4-FFF2-40B4-BE49-F238E27FC236}">
                <a16:creationId xmlns:a16="http://schemas.microsoft.com/office/drawing/2014/main" id="{1EAD4A3C-CAB2-4E1E-B2DB-291C59B23665}"/>
              </a:ext>
            </a:extLst>
          </p:cNvPr>
          <p:cNvSpPr>
            <a:spLocks noGrp="1"/>
          </p:cNvSpPr>
          <p:nvPr>
            <p:ph type="sldNum" sz="quarter" idx="12"/>
          </p:nvPr>
        </p:nvSpPr>
        <p:spPr/>
        <p:txBody>
          <a:bodyPr/>
          <a:lstStyle/>
          <a:p>
            <a:fld id="{53880567-7582-2141-B11F-F712F4FF5528}" type="slidenum">
              <a:rPr lang="en-US" smtClean="0"/>
              <a:t>3</a:t>
            </a:fld>
            <a:endParaRPr lang="en-US" dirty="0"/>
          </a:p>
        </p:txBody>
      </p:sp>
      <p:sp>
        <p:nvSpPr>
          <p:cNvPr id="4" name="Platshållare för innehåll 3">
            <a:extLst>
              <a:ext uri="{FF2B5EF4-FFF2-40B4-BE49-F238E27FC236}">
                <a16:creationId xmlns:a16="http://schemas.microsoft.com/office/drawing/2014/main" id="{7D0A6317-1068-4D43-83A9-6AD77109931A}"/>
              </a:ext>
            </a:extLst>
          </p:cNvPr>
          <p:cNvSpPr>
            <a:spLocks noGrp="1"/>
          </p:cNvSpPr>
          <p:nvPr>
            <p:ph idx="1"/>
          </p:nvPr>
        </p:nvSpPr>
        <p:spPr>
          <a:xfrm>
            <a:off x="362311" y="1827241"/>
            <a:ext cx="4683026" cy="4669710"/>
          </a:xfrm>
        </p:spPr>
        <p:txBody>
          <a:bodyPr>
            <a:normAutofit/>
          </a:bodyPr>
          <a:lstStyle/>
          <a:p>
            <a:pPr fontAlgn="b"/>
            <a:r>
              <a:rPr lang="en-US" sz="2000" dirty="0"/>
              <a:t>143 </a:t>
            </a:r>
            <a:r>
              <a:rPr lang="sv-SE" sz="2000" dirty="0"/>
              <a:t>läkemedel som godkändes av EMA         2014-2016</a:t>
            </a:r>
            <a:r>
              <a:rPr lang="en-US" sz="2000" dirty="0"/>
              <a:t> </a:t>
            </a:r>
            <a:r>
              <a:rPr lang="en-US" sz="2000" dirty="0" err="1"/>
              <a:t>inkluderades</a:t>
            </a:r>
            <a:r>
              <a:rPr lang="en-US" sz="2000" dirty="0"/>
              <a:t> </a:t>
            </a:r>
            <a:r>
              <a:rPr lang="en-US" sz="2000" dirty="0" err="1"/>
              <a:t>i</a:t>
            </a:r>
            <a:r>
              <a:rPr lang="en-US" sz="2000" dirty="0"/>
              <a:t> den </a:t>
            </a:r>
            <a:r>
              <a:rPr lang="en-US" sz="2000" dirty="0" err="1"/>
              <a:t>uppdaterade</a:t>
            </a:r>
            <a:r>
              <a:rPr lang="en-US" sz="2000" dirty="0"/>
              <a:t> </a:t>
            </a:r>
            <a:r>
              <a:rPr lang="en-US" sz="2000" dirty="0" err="1"/>
              <a:t>analysen</a:t>
            </a:r>
            <a:endParaRPr lang="en-US" sz="2000" dirty="0"/>
          </a:p>
          <a:p>
            <a:pPr fontAlgn="b"/>
            <a:endParaRPr lang="en-US" sz="1800" dirty="0"/>
          </a:p>
          <a:p>
            <a:pPr fontAlgn="b"/>
            <a:r>
              <a:rPr lang="en-US" sz="2000" dirty="0"/>
              <a:t>91 (64%) </a:t>
            </a:r>
            <a:r>
              <a:rPr lang="en-US" sz="2000" dirty="0" err="1"/>
              <a:t>kategoriseras</a:t>
            </a:r>
            <a:r>
              <a:rPr lang="en-US" sz="2000" dirty="0"/>
              <a:t> </a:t>
            </a:r>
            <a:r>
              <a:rPr lang="en-US" sz="2000" dirty="0" err="1"/>
              <a:t>som</a:t>
            </a:r>
            <a:r>
              <a:rPr lang="en-US" sz="2000" dirty="0"/>
              <a:t> </a:t>
            </a:r>
            <a:r>
              <a:rPr lang="en-US" sz="2000" dirty="0" err="1"/>
              <a:t>tillgängliga</a:t>
            </a:r>
            <a:r>
              <a:rPr lang="en-US" sz="2000" dirty="0"/>
              <a:t> </a:t>
            </a:r>
            <a:r>
              <a:rPr lang="en-US" sz="2000" dirty="0" err="1"/>
              <a:t>i</a:t>
            </a:r>
            <a:r>
              <a:rPr lang="en-US" sz="2000" dirty="0"/>
              <a:t> Sverige </a:t>
            </a:r>
            <a:r>
              <a:rPr lang="sv-SE" sz="2000" dirty="0"/>
              <a:t>per 1 maj 2018 </a:t>
            </a:r>
          </a:p>
          <a:p>
            <a:pPr lvl="1" fontAlgn="b"/>
            <a:r>
              <a:rPr lang="sv-SE" sz="1800" dirty="0"/>
              <a:t>Smittskyddsläkemedel</a:t>
            </a:r>
          </a:p>
          <a:p>
            <a:pPr lvl="1" fontAlgn="b"/>
            <a:r>
              <a:rPr lang="sv-SE" sz="1800" dirty="0"/>
              <a:t>Positiv TLV-beslut / NT-rekommendation</a:t>
            </a:r>
          </a:p>
          <a:p>
            <a:pPr lvl="1" fontAlgn="b"/>
            <a:r>
              <a:rPr lang="sv-SE" sz="1800" dirty="0"/>
              <a:t>Icke-negativ NT-rekommendation och relevant försäljning</a:t>
            </a:r>
          </a:p>
          <a:p>
            <a:pPr fontAlgn="b"/>
            <a:endParaRPr lang="sv-SE" sz="1800" dirty="0"/>
          </a:p>
          <a:p>
            <a:pPr fontAlgn="b"/>
            <a:r>
              <a:rPr lang="sv-SE" sz="2000" dirty="0"/>
              <a:t>49 (34%) kategoriseras som icke-tillgängliga, se figur.</a:t>
            </a:r>
            <a:endParaRPr lang="en-US" sz="2000" dirty="0"/>
          </a:p>
          <a:p>
            <a:pPr lvl="1" fontAlgn="b"/>
            <a:endParaRPr lang="en-US" sz="1800" dirty="0"/>
          </a:p>
        </p:txBody>
      </p:sp>
      <p:sp>
        <p:nvSpPr>
          <p:cNvPr id="12" name="TextBox 11">
            <a:extLst>
              <a:ext uri="{FF2B5EF4-FFF2-40B4-BE49-F238E27FC236}">
                <a16:creationId xmlns:a16="http://schemas.microsoft.com/office/drawing/2014/main" id="{DF873386-EF6A-4091-A057-161E851B935B}"/>
              </a:ext>
            </a:extLst>
          </p:cNvPr>
          <p:cNvSpPr txBox="1"/>
          <p:nvPr/>
        </p:nvSpPr>
        <p:spPr>
          <a:xfrm>
            <a:off x="93616" y="6400413"/>
            <a:ext cx="4951720" cy="461665"/>
          </a:xfrm>
          <a:prstGeom prst="rect">
            <a:avLst/>
          </a:prstGeom>
          <a:noFill/>
        </p:spPr>
        <p:txBody>
          <a:bodyPr wrap="square" rtlCol="0">
            <a:spAutoFit/>
          </a:bodyPr>
          <a:lstStyle/>
          <a:p>
            <a:r>
              <a:rPr lang="sv-SE" sz="1200" dirty="0"/>
              <a:t>* Tre läkemedel exkluderades från analysen; två stycken med återkallade </a:t>
            </a:r>
          </a:p>
          <a:p>
            <a:r>
              <a:rPr lang="sv-SE" sz="1200" dirty="0"/>
              <a:t>marknadsgodkännanden och ett som enbart tillhandahålls i Italien.</a:t>
            </a:r>
            <a:endParaRPr lang="en-US" sz="1200" dirty="0"/>
          </a:p>
        </p:txBody>
      </p:sp>
      <p:graphicFrame>
        <p:nvGraphicFramePr>
          <p:cNvPr id="8" name="Diagram 7">
            <a:extLst>
              <a:ext uri="{FF2B5EF4-FFF2-40B4-BE49-F238E27FC236}">
                <a16:creationId xmlns:a16="http://schemas.microsoft.com/office/drawing/2014/main" id="{ED2A191E-5467-49BA-A0FD-DCFAC14A5CF8}"/>
              </a:ext>
            </a:extLst>
          </p:cNvPr>
          <p:cNvGraphicFramePr/>
          <p:nvPr>
            <p:extLst>
              <p:ext uri="{D42A27DB-BD31-4B8C-83A1-F6EECF244321}">
                <p14:modId xmlns:p14="http://schemas.microsoft.com/office/powerpoint/2010/main" val="3698638874"/>
              </p:ext>
            </p:extLst>
          </p:nvPr>
        </p:nvGraphicFramePr>
        <p:xfrm>
          <a:off x="6465326" y="2899874"/>
          <a:ext cx="5659339" cy="4488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hart 8">
            <a:extLst>
              <a:ext uri="{FF2B5EF4-FFF2-40B4-BE49-F238E27FC236}">
                <a16:creationId xmlns:a16="http://schemas.microsoft.com/office/drawing/2014/main" id="{E7BC385C-8083-4E0B-9D21-A093E5303B0F}"/>
              </a:ext>
            </a:extLst>
          </p:cNvPr>
          <p:cNvGraphicFramePr>
            <a:graphicFrameLocks/>
          </p:cNvGraphicFramePr>
          <p:nvPr>
            <p:extLst>
              <p:ext uri="{D42A27DB-BD31-4B8C-83A1-F6EECF244321}">
                <p14:modId xmlns:p14="http://schemas.microsoft.com/office/powerpoint/2010/main" val="3841540118"/>
              </p:ext>
            </p:extLst>
          </p:nvPr>
        </p:nvGraphicFramePr>
        <p:xfrm>
          <a:off x="5099126" y="1244329"/>
          <a:ext cx="6977741" cy="155448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95540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2E04D8F9-B006-462A-B150-63790449C8C7}"/>
              </a:ext>
            </a:extLst>
          </p:cNvPr>
          <p:cNvSpPr>
            <a:spLocks noGrp="1"/>
          </p:cNvSpPr>
          <p:nvPr>
            <p:ph idx="1"/>
          </p:nvPr>
        </p:nvSpPr>
        <p:spPr>
          <a:xfrm>
            <a:off x="362310" y="1793092"/>
            <a:ext cx="6016976" cy="4566376"/>
          </a:xfrm>
        </p:spPr>
        <p:txBody>
          <a:bodyPr>
            <a:normAutofit/>
          </a:bodyPr>
          <a:lstStyle/>
          <a:p>
            <a:r>
              <a:rPr lang="sv-SE" dirty="0"/>
              <a:t>Ingen signifikant förlust av patientvärde, enl. pragmatisk ansats för bedömning. Baserad på publikt material. </a:t>
            </a:r>
          </a:p>
          <a:p>
            <a:pPr lvl="1"/>
            <a:r>
              <a:rPr lang="sv-SE" dirty="0"/>
              <a:t>Fokus på EPAR, nationella riktlinjer, NT-rådets och </a:t>
            </a:r>
            <a:r>
              <a:rPr lang="sv-SE" dirty="0" err="1"/>
              <a:t>TLVs</a:t>
            </a:r>
            <a:r>
              <a:rPr lang="sv-SE" dirty="0"/>
              <a:t> bedömningar </a:t>
            </a:r>
          </a:p>
          <a:p>
            <a:pPr lvl="1"/>
            <a:endParaRPr lang="sv-SE" dirty="0"/>
          </a:p>
          <a:p>
            <a:r>
              <a:rPr lang="sv-SE" dirty="0"/>
              <a:t>Huvudsaklig anledning, ersättningsbar</a:t>
            </a:r>
          </a:p>
          <a:p>
            <a:pPr lvl="1"/>
            <a:r>
              <a:rPr lang="sv-SE" dirty="0"/>
              <a:t>Annat läkemedel med samma ATC5 tillgänglig (vid cut-off)</a:t>
            </a:r>
          </a:p>
          <a:p>
            <a:pPr lvl="1"/>
            <a:r>
              <a:rPr lang="sv-SE" dirty="0"/>
              <a:t>MAH marknadsför även under annat brand</a:t>
            </a:r>
          </a:p>
          <a:p>
            <a:pPr lvl="1"/>
            <a:r>
              <a:rPr lang="sv-SE" dirty="0"/>
              <a:t>Lika eller mindre effektiv än tillgänglig </a:t>
            </a:r>
            <a:r>
              <a:rPr lang="sv-SE" dirty="0" err="1"/>
              <a:t>komparator</a:t>
            </a:r>
            <a:endParaRPr lang="sv-SE" dirty="0"/>
          </a:p>
        </p:txBody>
      </p:sp>
      <p:sp>
        <p:nvSpPr>
          <p:cNvPr id="4" name="Platshållare för bildnummer 3">
            <a:extLst>
              <a:ext uri="{FF2B5EF4-FFF2-40B4-BE49-F238E27FC236}">
                <a16:creationId xmlns:a16="http://schemas.microsoft.com/office/drawing/2014/main" id="{6B5AA3D7-46D6-4173-AC17-14CF9A333365}"/>
              </a:ext>
            </a:extLst>
          </p:cNvPr>
          <p:cNvSpPr>
            <a:spLocks noGrp="1"/>
          </p:cNvSpPr>
          <p:nvPr>
            <p:ph type="sldNum" sz="quarter" idx="12"/>
          </p:nvPr>
        </p:nvSpPr>
        <p:spPr/>
        <p:txBody>
          <a:bodyPr/>
          <a:lstStyle/>
          <a:p>
            <a:fld id="{53880567-7582-2141-B11F-F712F4FF5528}" type="slidenum">
              <a:rPr lang="en-US" smtClean="0"/>
              <a:pPr/>
              <a:t>4</a:t>
            </a:fld>
            <a:endParaRPr lang="en-US" dirty="0"/>
          </a:p>
        </p:txBody>
      </p:sp>
      <p:sp>
        <p:nvSpPr>
          <p:cNvPr id="5" name="Rubrik 4">
            <a:extLst>
              <a:ext uri="{FF2B5EF4-FFF2-40B4-BE49-F238E27FC236}">
                <a16:creationId xmlns:a16="http://schemas.microsoft.com/office/drawing/2014/main" id="{705273FD-38D5-44B0-A7E1-4E7CC10D0599}"/>
              </a:ext>
            </a:extLst>
          </p:cNvPr>
          <p:cNvSpPr>
            <a:spLocks noGrp="1"/>
          </p:cNvSpPr>
          <p:nvPr>
            <p:ph type="title"/>
          </p:nvPr>
        </p:nvSpPr>
        <p:spPr>
          <a:xfrm>
            <a:off x="362309" y="527315"/>
            <a:ext cx="10364475" cy="615950"/>
          </a:xfrm>
        </p:spPr>
        <p:txBody>
          <a:bodyPr>
            <a:normAutofit fontScale="90000"/>
          </a:bodyPr>
          <a:lstStyle/>
          <a:p>
            <a:r>
              <a:rPr lang="sv-SE" dirty="0"/>
              <a:t>19 av de 49 icke-tillgängliga läkemedlen bedöms vara ersättningsbara</a:t>
            </a:r>
            <a:endParaRPr lang="en-US" dirty="0"/>
          </a:p>
        </p:txBody>
      </p:sp>
      <p:graphicFrame>
        <p:nvGraphicFramePr>
          <p:cNvPr id="7" name="Chart 8">
            <a:extLst>
              <a:ext uri="{FF2B5EF4-FFF2-40B4-BE49-F238E27FC236}">
                <a16:creationId xmlns:a16="http://schemas.microsoft.com/office/drawing/2014/main" id="{D4382EC8-4F4B-485A-BB3B-51AF912D07BC}"/>
              </a:ext>
            </a:extLst>
          </p:cNvPr>
          <p:cNvGraphicFramePr/>
          <p:nvPr>
            <p:extLst>
              <p:ext uri="{D42A27DB-BD31-4B8C-83A1-F6EECF244321}">
                <p14:modId xmlns:p14="http://schemas.microsoft.com/office/powerpoint/2010/main" val="772095295"/>
              </p:ext>
            </p:extLst>
          </p:nvPr>
        </p:nvGraphicFramePr>
        <p:xfrm>
          <a:off x="6519134" y="1470132"/>
          <a:ext cx="5905948" cy="47585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4521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690E1D-457A-4F00-B4C7-69E6708445BC}"/>
              </a:ext>
            </a:extLst>
          </p:cNvPr>
          <p:cNvSpPr>
            <a:spLocks noGrp="1"/>
          </p:cNvSpPr>
          <p:nvPr>
            <p:ph type="title"/>
          </p:nvPr>
        </p:nvSpPr>
        <p:spPr/>
        <p:txBody>
          <a:bodyPr>
            <a:normAutofit fontScale="90000"/>
          </a:bodyPr>
          <a:lstStyle/>
          <a:p>
            <a:r>
              <a:rPr lang="sv-SE" dirty="0">
                <a:highlight>
                  <a:srgbClr val="FFFFFF"/>
                </a:highlight>
              </a:rPr>
              <a:t>30 av 49 kategoriseras som icke ersättningsbara</a:t>
            </a:r>
            <a:endParaRPr lang="en-GB" dirty="0">
              <a:highlight>
                <a:srgbClr val="FFFFFF"/>
              </a:highlight>
            </a:endParaRPr>
          </a:p>
        </p:txBody>
      </p:sp>
      <p:sp>
        <p:nvSpPr>
          <p:cNvPr id="3" name="Platshållare för bildnummer 2">
            <a:extLst>
              <a:ext uri="{FF2B5EF4-FFF2-40B4-BE49-F238E27FC236}">
                <a16:creationId xmlns:a16="http://schemas.microsoft.com/office/drawing/2014/main" id="{D8D83FCE-4406-4A85-A570-AF4685BF0267}"/>
              </a:ext>
            </a:extLst>
          </p:cNvPr>
          <p:cNvSpPr>
            <a:spLocks noGrp="1"/>
          </p:cNvSpPr>
          <p:nvPr>
            <p:ph type="sldNum" sz="quarter" idx="12"/>
          </p:nvPr>
        </p:nvSpPr>
        <p:spPr/>
        <p:txBody>
          <a:bodyPr/>
          <a:lstStyle/>
          <a:p>
            <a:fld id="{53880567-7582-2141-B11F-F712F4FF5528}" type="slidenum">
              <a:rPr lang="en-US" smtClean="0"/>
              <a:t>5</a:t>
            </a:fld>
            <a:endParaRPr lang="en-US"/>
          </a:p>
        </p:txBody>
      </p:sp>
      <p:graphicFrame>
        <p:nvGraphicFramePr>
          <p:cNvPr id="10" name="Chart 9">
            <a:extLst>
              <a:ext uri="{FF2B5EF4-FFF2-40B4-BE49-F238E27FC236}">
                <a16:creationId xmlns:a16="http://schemas.microsoft.com/office/drawing/2014/main" id="{170954A1-FB12-42F6-AE44-44AC99E58EB4}"/>
              </a:ext>
            </a:extLst>
          </p:cNvPr>
          <p:cNvGraphicFramePr/>
          <p:nvPr>
            <p:extLst>
              <p:ext uri="{D42A27DB-BD31-4B8C-83A1-F6EECF244321}">
                <p14:modId xmlns:p14="http://schemas.microsoft.com/office/powerpoint/2010/main" val="3956553314"/>
              </p:ext>
            </p:extLst>
          </p:nvPr>
        </p:nvGraphicFramePr>
        <p:xfrm>
          <a:off x="328378" y="1849120"/>
          <a:ext cx="6255571" cy="41716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a:extLst>
              <a:ext uri="{FF2B5EF4-FFF2-40B4-BE49-F238E27FC236}">
                <a16:creationId xmlns:a16="http://schemas.microsoft.com/office/drawing/2014/main" id="{BF72602A-23CB-48F7-B67C-B32BC905198F}"/>
              </a:ext>
            </a:extLst>
          </p:cNvPr>
          <p:cNvGraphicFramePr>
            <a:graphicFrameLocks noGrp="1"/>
          </p:cNvGraphicFramePr>
          <p:nvPr>
            <p:extLst>
              <p:ext uri="{D42A27DB-BD31-4B8C-83A1-F6EECF244321}">
                <p14:modId xmlns:p14="http://schemas.microsoft.com/office/powerpoint/2010/main" val="329298775"/>
              </p:ext>
            </p:extLst>
          </p:nvPr>
        </p:nvGraphicFramePr>
        <p:xfrm>
          <a:off x="7035501" y="1845515"/>
          <a:ext cx="4318299" cy="3970993"/>
        </p:xfrm>
        <a:graphic>
          <a:graphicData uri="http://schemas.openxmlformats.org/drawingml/2006/table">
            <a:tbl>
              <a:tblPr firstRow="1" bandRow="1">
                <a:tableStyleId>{D27102A9-8310-4765-A935-A1911B00CA55}</a:tableStyleId>
              </a:tblPr>
              <a:tblGrid>
                <a:gridCol w="2921423">
                  <a:extLst>
                    <a:ext uri="{9D8B030D-6E8A-4147-A177-3AD203B41FA5}">
                      <a16:colId xmlns:a16="http://schemas.microsoft.com/office/drawing/2014/main" val="3898994197"/>
                    </a:ext>
                  </a:extLst>
                </a:gridCol>
                <a:gridCol w="698438">
                  <a:extLst>
                    <a:ext uri="{9D8B030D-6E8A-4147-A177-3AD203B41FA5}">
                      <a16:colId xmlns:a16="http://schemas.microsoft.com/office/drawing/2014/main" val="2567284700"/>
                    </a:ext>
                  </a:extLst>
                </a:gridCol>
                <a:gridCol w="698438">
                  <a:extLst>
                    <a:ext uri="{9D8B030D-6E8A-4147-A177-3AD203B41FA5}">
                      <a16:colId xmlns:a16="http://schemas.microsoft.com/office/drawing/2014/main" val="3614683334"/>
                    </a:ext>
                  </a:extLst>
                </a:gridCol>
              </a:tblGrid>
              <a:tr h="589560">
                <a:tc>
                  <a:txBody>
                    <a:bodyPr/>
                    <a:lstStyle/>
                    <a:p>
                      <a:r>
                        <a:rPr lang="sv-SE" sz="1800" noProof="0"/>
                        <a:t>Karakteristika</a:t>
                      </a:r>
                    </a:p>
                  </a:txBody>
                  <a:tcPr anchor="ctr"/>
                </a:tc>
                <a:tc>
                  <a:txBody>
                    <a:bodyPr/>
                    <a:lstStyle/>
                    <a:p>
                      <a:pPr algn="ctr"/>
                      <a:r>
                        <a:rPr lang="sv-SE" sz="1800" noProof="0"/>
                        <a:t>N</a:t>
                      </a:r>
                    </a:p>
                  </a:txBody>
                  <a:tcPr anchor="ctr"/>
                </a:tc>
                <a:tc>
                  <a:txBody>
                    <a:bodyPr/>
                    <a:lstStyle/>
                    <a:p>
                      <a:pPr algn="ctr"/>
                      <a:r>
                        <a:rPr lang="sv-SE" sz="1800" noProof="0"/>
                        <a:t>%</a:t>
                      </a:r>
                    </a:p>
                  </a:txBody>
                  <a:tcPr anchor="ctr"/>
                </a:tc>
                <a:extLst>
                  <a:ext uri="{0D108BD9-81ED-4DB2-BD59-A6C34878D82A}">
                    <a16:rowId xmlns:a16="http://schemas.microsoft.com/office/drawing/2014/main" val="2528535027"/>
                  </a:ext>
                </a:extLst>
              </a:tr>
              <a:tr h="307403">
                <a:tc>
                  <a:txBody>
                    <a:bodyPr/>
                    <a:lstStyle/>
                    <a:p>
                      <a:pPr marL="0" lvl="0" indent="-249237" algn="l" fontAlgn="b"/>
                      <a:r>
                        <a:rPr lang="sv-SE" sz="1600" b="1" i="0" u="none" strike="noStrike" noProof="0">
                          <a:solidFill>
                            <a:srgbClr val="000000"/>
                          </a:solidFill>
                          <a:effectLst/>
                          <a:latin typeface="+mj-lt"/>
                        </a:rPr>
                        <a:t>Sjukdom / typ av läkemedel</a:t>
                      </a:r>
                    </a:p>
                  </a:txBody>
                  <a:tcPr marL="114300" marR="0" marT="0" marB="0" anchor="ctr"/>
                </a:tc>
                <a:tc>
                  <a:txBody>
                    <a:bodyPr/>
                    <a:lstStyle/>
                    <a:p>
                      <a:pPr algn="ctr" fontAlgn="b"/>
                      <a:endParaRPr lang="sv-SE" sz="1600" b="0" i="0" u="none" strike="noStrike" noProof="0">
                        <a:solidFill>
                          <a:srgbClr val="000000"/>
                        </a:solidFill>
                        <a:effectLst/>
                        <a:latin typeface="+mj-lt"/>
                      </a:endParaRPr>
                    </a:p>
                  </a:txBody>
                  <a:tcPr marL="0" marR="0" marT="0" marB="0" anchor="ctr"/>
                </a:tc>
                <a:tc>
                  <a:txBody>
                    <a:bodyPr/>
                    <a:lstStyle/>
                    <a:p>
                      <a:pPr algn="ctr" fontAlgn="b"/>
                      <a:endParaRPr lang="sv-SE" sz="1600" b="0" i="0" u="none" strike="noStrike" noProof="0">
                        <a:solidFill>
                          <a:srgbClr val="000000"/>
                        </a:solidFill>
                        <a:effectLst/>
                        <a:latin typeface="+mj-lt"/>
                      </a:endParaRPr>
                    </a:p>
                  </a:txBody>
                  <a:tcPr marL="0" marR="0" marT="0" marB="0" anchor="ctr"/>
                </a:tc>
                <a:extLst>
                  <a:ext uri="{0D108BD9-81ED-4DB2-BD59-A6C34878D82A}">
                    <a16:rowId xmlns:a16="http://schemas.microsoft.com/office/drawing/2014/main" val="2614255373"/>
                  </a:ext>
                </a:extLst>
              </a:tr>
              <a:tr h="307403">
                <a:tc>
                  <a:txBody>
                    <a:bodyPr/>
                    <a:lstStyle/>
                    <a:p>
                      <a:pPr lvl="0" algn="l" fontAlgn="b"/>
                      <a:r>
                        <a:rPr lang="sv-SE" sz="1600" u="none" strike="noStrike" noProof="0">
                          <a:effectLst/>
                        </a:rPr>
                        <a:t>   Onkologiläkemedel</a:t>
                      </a:r>
                      <a:endParaRPr lang="sv-SE" sz="1600" b="0" i="0" u="none" strike="noStrike" noProof="0">
                        <a:solidFill>
                          <a:srgbClr val="000000"/>
                        </a:solidFill>
                        <a:effectLst/>
                        <a:latin typeface="+mj-lt"/>
                      </a:endParaRPr>
                    </a:p>
                  </a:txBody>
                  <a:tcPr marL="114300" marR="0" marT="0" marB="0" anchor="ctr"/>
                </a:tc>
                <a:tc>
                  <a:txBody>
                    <a:bodyPr/>
                    <a:lstStyle/>
                    <a:p>
                      <a:pPr algn="ctr" fontAlgn="b"/>
                      <a:r>
                        <a:rPr lang="sv-SE" sz="1600" u="none" strike="noStrike" noProof="0">
                          <a:effectLst/>
                        </a:rPr>
                        <a:t>9</a:t>
                      </a:r>
                      <a:endParaRPr lang="sv-SE" sz="1600" b="0" i="0" u="none" strike="noStrike" noProof="0">
                        <a:solidFill>
                          <a:srgbClr val="000000"/>
                        </a:solidFill>
                        <a:effectLst/>
                        <a:latin typeface="+mj-lt"/>
                      </a:endParaRPr>
                    </a:p>
                  </a:txBody>
                  <a:tcPr marL="0" marR="0" marT="0" marB="0" anchor="ctr"/>
                </a:tc>
                <a:tc>
                  <a:txBody>
                    <a:bodyPr/>
                    <a:lstStyle/>
                    <a:p>
                      <a:pPr algn="ctr" fontAlgn="b"/>
                      <a:r>
                        <a:rPr lang="sv-SE" sz="1600" u="none" strike="noStrike" noProof="0">
                          <a:effectLst/>
                        </a:rPr>
                        <a:t>30%</a:t>
                      </a:r>
                      <a:endParaRPr lang="sv-SE" sz="1600" b="0" i="0" u="none" strike="noStrike" noProof="0">
                        <a:solidFill>
                          <a:srgbClr val="000000"/>
                        </a:solidFill>
                        <a:effectLst/>
                        <a:latin typeface="+mj-lt"/>
                      </a:endParaRPr>
                    </a:p>
                  </a:txBody>
                  <a:tcPr marL="0" marR="0" marT="0" marB="0" anchor="ctr"/>
                </a:tc>
                <a:extLst>
                  <a:ext uri="{0D108BD9-81ED-4DB2-BD59-A6C34878D82A}">
                    <a16:rowId xmlns:a16="http://schemas.microsoft.com/office/drawing/2014/main" val="3578906188"/>
                  </a:ext>
                </a:extLst>
              </a:tr>
              <a:tr h="307403">
                <a:tc>
                  <a:txBody>
                    <a:bodyPr/>
                    <a:lstStyle/>
                    <a:p>
                      <a:pPr lvl="0" algn="l" fontAlgn="b"/>
                      <a:r>
                        <a:rPr lang="sv-SE" sz="1600" u="none" strike="noStrike" noProof="0">
                          <a:effectLst/>
                        </a:rPr>
                        <a:t>   Klinikläkemedel</a:t>
                      </a:r>
                      <a:endParaRPr lang="sv-SE" sz="1600" b="0" i="0" u="none" strike="noStrike" noProof="0">
                        <a:solidFill>
                          <a:srgbClr val="000000"/>
                        </a:solidFill>
                        <a:effectLst/>
                        <a:latin typeface="+mj-lt"/>
                      </a:endParaRPr>
                    </a:p>
                  </a:txBody>
                  <a:tcPr marL="114300" marR="0" marT="0" marB="0" anchor="ctr"/>
                </a:tc>
                <a:tc>
                  <a:txBody>
                    <a:bodyPr/>
                    <a:lstStyle/>
                    <a:p>
                      <a:pPr algn="ctr" fontAlgn="b"/>
                      <a:r>
                        <a:rPr lang="sv-SE" sz="1600" u="none" strike="noStrike" noProof="0">
                          <a:effectLst/>
                        </a:rPr>
                        <a:t>14</a:t>
                      </a:r>
                      <a:endParaRPr lang="sv-SE" sz="1600" b="0" i="0" u="none" strike="noStrike" noProof="0">
                        <a:solidFill>
                          <a:srgbClr val="000000"/>
                        </a:solidFill>
                        <a:effectLst/>
                        <a:latin typeface="+mj-lt"/>
                      </a:endParaRPr>
                    </a:p>
                  </a:txBody>
                  <a:tcPr marL="0" marR="0" marT="0" marB="0" anchor="ctr"/>
                </a:tc>
                <a:tc>
                  <a:txBody>
                    <a:bodyPr/>
                    <a:lstStyle/>
                    <a:p>
                      <a:pPr algn="ctr" fontAlgn="b"/>
                      <a:r>
                        <a:rPr lang="sv-SE" sz="1600" u="none" strike="noStrike" noProof="0">
                          <a:effectLst/>
                        </a:rPr>
                        <a:t>47%</a:t>
                      </a:r>
                      <a:endParaRPr lang="sv-SE" sz="1600" b="0" i="0" u="none" strike="noStrike" noProof="0">
                        <a:solidFill>
                          <a:srgbClr val="000000"/>
                        </a:solidFill>
                        <a:effectLst/>
                        <a:latin typeface="+mj-lt"/>
                      </a:endParaRPr>
                    </a:p>
                  </a:txBody>
                  <a:tcPr marL="0" marR="0" marT="0" marB="0" anchor="ctr"/>
                </a:tc>
                <a:extLst>
                  <a:ext uri="{0D108BD9-81ED-4DB2-BD59-A6C34878D82A}">
                    <a16:rowId xmlns:a16="http://schemas.microsoft.com/office/drawing/2014/main" val="2264200373"/>
                  </a:ext>
                </a:extLst>
              </a:tr>
              <a:tr h="307403">
                <a:tc>
                  <a:txBody>
                    <a:bodyPr/>
                    <a:lstStyle/>
                    <a:p>
                      <a:pPr lvl="0" algn="l" fontAlgn="b"/>
                      <a:r>
                        <a:rPr lang="sv-SE" sz="1600" u="none" strike="noStrike" noProof="0" dirty="0">
                          <a:effectLst/>
                        </a:rPr>
                        <a:t>   Särläkemedel</a:t>
                      </a:r>
                      <a:endParaRPr lang="sv-SE" sz="1600" b="0" i="0" u="none" strike="noStrike" noProof="0" dirty="0">
                        <a:solidFill>
                          <a:srgbClr val="000000"/>
                        </a:solidFill>
                        <a:effectLst/>
                        <a:latin typeface="+mj-lt"/>
                      </a:endParaRPr>
                    </a:p>
                  </a:txBody>
                  <a:tcPr marL="114300" marR="0" marT="0" marB="0" anchor="ctr"/>
                </a:tc>
                <a:tc>
                  <a:txBody>
                    <a:bodyPr/>
                    <a:lstStyle/>
                    <a:p>
                      <a:pPr algn="ctr" fontAlgn="b"/>
                      <a:r>
                        <a:rPr lang="sv-SE" sz="1600" u="none" strike="noStrike" noProof="0">
                          <a:effectLst/>
                        </a:rPr>
                        <a:t>14</a:t>
                      </a:r>
                      <a:endParaRPr lang="sv-SE" sz="1600" b="0" i="0" u="none" strike="noStrike" noProof="0">
                        <a:solidFill>
                          <a:srgbClr val="000000"/>
                        </a:solidFill>
                        <a:effectLst/>
                        <a:latin typeface="+mj-lt"/>
                      </a:endParaRPr>
                    </a:p>
                  </a:txBody>
                  <a:tcPr marL="0" marR="0" marT="0" marB="0" anchor="ctr"/>
                </a:tc>
                <a:tc>
                  <a:txBody>
                    <a:bodyPr/>
                    <a:lstStyle/>
                    <a:p>
                      <a:pPr algn="ctr" fontAlgn="b"/>
                      <a:r>
                        <a:rPr lang="sv-SE" sz="1600" u="none" strike="noStrike" noProof="0">
                          <a:effectLst/>
                        </a:rPr>
                        <a:t>47%</a:t>
                      </a:r>
                      <a:endParaRPr lang="sv-SE" sz="1600" b="0" i="0" u="none" strike="noStrike" noProof="0">
                        <a:solidFill>
                          <a:srgbClr val="000000"/>
                        </a:solidFill>
                        <a:effectLst/>
                        <a:latin typeface="+mj-lt"/>
                      </a:endParaRPr>
                    </a:p>
                  </a:txBody>
                  <a:tcPr marL="0" marR="0" marT="0" marB="0" anchor="ctr"/>
                </a:tc>
                <a:extLst>
                  <a:ext uri="{0D108BD9-81ED-4DB2-BD59-A6C34878D82A}">
                    <a16:rowId xmlns:a16="http://schemas.microsoft.com/office/drawing/2014/main" val="4170400387"/>
                  </a:ext>
                </a:extLst>
              </a:tr>
              <a:tr h="307403">
                <a:tc>
                  <a:txBody>
                    <a:bodyPr/>
                    <a:lstStyle/>
                    <a:p>
                      <a:pPr lvl="0" algn="l" fontAlgn="b"/>
                      <a:r>
                        <a:rPr lang="sv-SE" sz="1600" b="0" i="0" u="none" strike="noStrike" noProof="0">
                          <a:solidFill>
                            <a:srgbClr val="000000"/>
                          </a:solidFill>
                          <a:effectLst/>
                          <a:latin typeface="+mj-lt"/>
                        </a:rPr>
                        <a:t>   Hög svårighetsgrad</a:t>
                      </a:r>
                    </a:p>
                  </a:txBody>
                  <a:tcPr marL="114300" marR="0" marT="0" marB="0" anchor="ctr"/>
                </a:tc>
                <a:tc>
                  <a:txBody>
                    <a:bodyPr/>
                    <a:lstStyle/>
                    <a:p>
                      <a:pPr algn="ctr" fontAlgn="b"/>
                      <a:r>
                        <a:rPr lang="sv-SE" sz="1600" u="none" strike="noStrike" noProof="0">
                          <a:effectLst/>
                        </a:rPr>
                        <a:t>19</a:t>
                      </a:r>
                      <a:endParaRPr lang="sv-SE" sz="1600" b="0" i="0" u="none" strike="noStrike" noProof="0">
                        <a:solidFill>
                          <a:srgbClr val="000000"/>
                        </a:solidFill>
                        <a:effectLst/>
                        <a:latin typeface="+mj-lt"/>
                      </a:endParaRPr>
                    </a:p>
                  </a:txBody>
                  <a:tcPr marL="0" marR="0" marT="0" marB="0" anchor="ctr"/>
                </a:tc>
                <a:tc>
                  <a:txBody>
                    <a:bodyPr/>
                    <a:lstStyle/>
                    <a:p>
                      <a:pPr algn="ctr" fontAlgn="b"/>
                      <a:r>
                        <a:rPr lang="sv-SE" sz="1600" u="none" strike="noStrike" noProof="0">
                          <a:effectLst/>
                        </a:rPr>
                        <a:t>63%</a:t>
                      </a:r>
                      <a:endParaRPr lang="sv-SE" sz="1600" b="0" i="0" u="none" strike="noStrike" noProof="0">
                        <a:solidFill>
                          <a:srgbClr val="000000"/>
                        </a:solidFill>
                        <a:effectLst/>
                        <a:latin typeface="+mj-lt"/>
                      </a:endParaRPr>
                    </a:p>
                  </a:txBody>
                  <a:tcPr marL="0" marR="0" marT="0" marB="0" anchor="ctr"/>
                </a:tc>
                <a:extLst>
                  <a:ext uri="{0D108BD9-81ED-4DB2-BD59-A6C34878D82A}">
                    <a16:rowId xmlns:a16="http://schemas.microsoft.com/office/drawing/2014/main" val="1767631119"/>
                  </a:ext>
                </a:extLst>
              </a:tr>
              <a:tr h="307403">
                <a:tc>
                  <a:txBody>
                    <a:bodyPr/>
                    <a:lstStyle/>
                    <a:p>
                      <a:pPr marL="0" lvl="0" indent="-249237" algn="l" fontAlgn="b"/>
                      <a:r>
                        <a:rPr lang="sv-SE" sz="1600" b="1" i="0" u="none" strike="noStrike" noProof="0">
                          <a:solidFill>
                            <a:srgbClr val="000000"/>
                          </a:solidFill>
                          <a:effectLst/>
                          <a:latin typeface="+mj-lt"/>
                        </a:rPr>
                        <a:t>Market Authorisation Holder</a:t>
                      </a:r>
                    </a:p>
                  </a:txBody>
                  <a:tcPr marL="114300" marR="0" marT="0" marB="0" anchor="ctr"/>
                </a:tc>
                <a:tc>
                  <a:txBody>
                    <a:bodyPr/>
                    <a:lstStyle/>
                    <a:p>
                      <a:pPr algn="ctr" fontAlgn="b"/>
                      <a:endParaRPr lang="sv-SE" sz="1600" b="0" i="0" u="none" strike="noStrike" noProof="0">
                        <a:solidFill>
                          <a:srgbClr val="000000"/>
                        </a:solidFill>
                        <a:effectLst/>
                        <a:latin typeface="+mj-lt"/>
                      </a:endParaRPr>
                    </a:p>
                  </a:txBody>
                  <a:tcPr marL="0" marR="0" marT="0" marB="0" anchor="ctr"/>
                </a:tc>
                <a:tc>
                  <a:txBody>
                    <a:bodyPr/>
                    <a:lstStyle/>
                    <a:p>
                      <a:pPr algn="ctr" fontAlgn="b"/>
                      <a:endParaRPr lang="sv-SE" sz="1600" b="0" i="0" u="none" strike="noStrike" noProof="0">
                        <a:solidFill>
                          <a:srgbClr val="000000"/>
                        </a:solidFill>
                        <a:effectLst/>
                        <a:latin typeface="+mj-lt"/>
                      </a:endParaRPr>
                    </a:p>
                  </a:txBody>
                  <a:tcPr marL="0" marR="0" marT="0" marB="0" anchor="ctr"/>
                </a:tc>
                <a:extLst>
                  <a:ext uri="{0D108BD9-81ED-4DB2-BD59-A6C34878D82A}">
                    <a16:rowId xmlns:a16="http://schemas.microsoft.com/office/drawing/2014/main" val="156166451"/>
                  </a:ext>
                </a:extLst>
              </a:tr>
              <a:tr h="307403">
                <a:tc>
                  <a:txBody>
                    <a:bodyPr/>
                    <a:lstStyle/>
                    <a:p>
                      <a:pPr lvl="0" algn="l" fontAlgn="b"/>
                      <a:r>
                        <a:rPr lang="sv-SE" sz="1600" b="0" i="0" u="none" strike="noStrike" noProof="0">
                          <a:solidFill>
                            <a:srgbClr val="000000"/>
                          </a:solidFill>
                          <a:effectLst/>
                          <a:latin typeface="+mj-lt"/>
                        </a:rPr>
                        <a:t>   Antal unika</a:t>
                      </a:r>
                    </a:p>
                  </a:txBody>
                  <a:tcPr marL="114300" marR="0" marT="0" marB="0" anchor="ctr"/>
                </a:tc>
                <a:tc>
                  <a:txBody>
                    <a:bodyPr/>
                    <a:lstStyle/>
                    <a:p>
                      <a:pPr algn="ctr" fontAlgn="b"/>
                      <a:r>
                        <a:rPr lang="sv-SE" sz="1600" u="none" strike="noStrike" noProof="0">
                          <a:effectLst/>
                        </a:rPr>
                        <a:t>27</a:t>
                      </a:r>
                      <a:endParaRPr lang="sv-SE" sz="1600" b="0" i="0" u="none" strike="noStrike" noProof="0">
                        <a:solidFill>
                          <a:srgbClr val="000000"/>
                        </a:solidFill>
                        <a:effectLst/>
                        <a:latin typeface="+mj-lt"/>
                      </a:endParaRPr>
                    </a:p>
                  </a:txBody>
                  <a:tcPr marL="0" marR="0" marT="0" marB="0" anchor="ctr"/>
                </a:tc>
                <a:tc>
                  <a:txBody>
                    <a:bodyPr/>
                    <a:lstStyle/>
                    <a:p>
                      <a:pPr algn="ctr" fontAlgn="b"/>
                      <a:r>
                        <a:rPr lang="sv-SE" sz="1600" u="none" strike="noStrike" noProof="0">
                          <a:effectLst/>
                        </a:rPr>
                        <a:t>90%</a:t>
                      </a:r>
                      <a:endParaRPr lang="sv-SE" sz="1600" b="0" i="0" u="none" strike="noStrike" noProof="0">
                        <a:solidFill>
                          <a:srgbClr val="000000"/>
                        </a:solidFill>
                        <a:effectLst/>
                        <a:latin typeface="+mj-lt"/>
                      </a:endParaRPr>
                    </a:p>
                  </a:txBody>
                  <a:tcPr marL="0" marR="0" marT="0" marB="0" anchor="ctr"/>
                </a:tc>
                <a:extLst>
                  <a:ext uri="{0D108BD9-81ED-4DB2-BD59-A6C34878D82A}">
                    <a16:rowId xmlns:a16="http://schemas.microsoft.com/office/drawing/2014/main" val="3402362853"/>
                  </a:ext>
                </a:extLst>
              </a:tr>
              <a:tr h="307403">
                <a:tc>
                  <a:txBody>
                    <a:bodyPr/>
                    <a:lstStyle/>
                    <a:p>
                      <a:pPr lvl="0" algn="l" fontAlgn="b"/>
                      <a:r>
                        <a:rPr lang="sv-SE" sz="1600" u="none" strike="noStrike" noProof="0">
                          <a:effectLst/>
                        </a:rPr>
                        <a:t>   Lokalt representerad</a:t>
                      </a:r>
                      <a:endParaRPr lang="sv-SE" sz="1600" b="0" i="0" u="none" strike="noStrike" noProof="0">
                        <a:solidFill>
                          <a:srgbClr val="000000"/>
                        </a:solidFill>
                        <a:effectLst/>
                        <a:latin typeface="+mj-lt"/>
                      </a:endParaRPr>
                    </a:p>
                  </a:txBody>
                  <a:tcPr marL="114300" marR="0" marT="0" marB="0" anchor="ctr"/>
                </a:tc>
                <a:tc>
                  <a:txBody>
                    <a:bodyPr/>
                    <a:lstStyle/>
                    <a:p>
                      <a:pPr algn="ctr" fontAlgn="b"/>
                      <a:r>
                        <a:rPr lang="sv-SE" sz="1600" u="none" strike="noStrike" noProof="0">
                          <a:effectLst/>
                        </a:rPr>
                        <a:t>19</a:t>
                      </a:r>
                      <a:endParaRPr lang="sv-SE" sz="1600" b="0" i="0" u="none" strike="noStrike" noProof="0">
                        <a:solidFill>
                          <a:srgbClr val="000000"/>
                        </a:solidFill>
                        <a:effectLst/>
                        <a:latin typeface="+mj-lt"/>
                      </a:endParaRPr>
                    </a:p>
                  </a:txBody>
                  <a:tcPr marL="0" marR="0" marT="0" marB="0" anchor="ctr"/>
                </a:tc>
                <a:tc>
                  <a:txBody>
                    <a:bodyPr/>
                    <a:lstStyle/>
                    <a:p>
                      <a:pPr algn="ctr" fontAlgn="b"/>
                      <a:r>
                        <a:rPr lang="sv-SE" sz="1600" u="none" strike="noStrike" noProof="0">
                          <a:effectLst/>
                        </a:rPr>
                        <a:t>70%</a:t>
                      </a:r>
                      <a:endParaRPr lang="sv-SE" sz="1600" b="0" i="0" u="none" strike="noStrike" noProof="0">
                        <a:solidFill>
                          <a:srgbClr val="000000"/>
                        </a:solidFill>
                        <a:effectLst/>
                        <a:latin typeface="+mj-lt"/>
                      </a:endParaRPr>
                    </a:p>
                  </a:txBody>
                  <a:tcPr marL="0" marR="0" marT="0" marB="0" anchor="ctr"/>
                </a:tc>
                <a:extLst>
                  <a:ext uri="{0D108BD9-81ED-4DB2-BD59-A6C34878D82A}">
                    <a16:rowId xmlns:a16="http://schemas.microsoft.com/office/drawing/2014/main" val="1875676107"/>
                  </a:ext>
                </a:extLst>
              </a:tr>
              <a:tr h="307403">
                <a:tc>
                  <a:txBody>
                    <a:bodyPr/>
                    <a:lstStyle/>
                    <a:p>
                      <a:pPr lvl="0" algn="l" fontAlgn="b"/>
                      <a:r>
                        <a:rPr lang="sv-SE" sz="1600" u="none" strike="noStrike" noProof="0">
                          <a:effectLst/>
                        </a:rPr>
                        <a:t>   0 subventionerade läkemedel</a:t>
                      </a:r>
                      <a:endParaRPr lang="sv-SE" sz="1600" b="0" i="0" u="none" strike="noStrike" noProof="0">
                        <a:solidFill>
                          <a:srgbClr val="000000"/>
                        </a:solidFill>
                        <a:effectLst/>
                        <a:latin typeface="+mj-lt"/>
                      </a:endParaRPr>
                    </a:p>
                  </a:txBody>
                  <a:tcPr marL="114300" marR="0" marT="0" marB="0" anchor="ctr"/>
                </a:tc>
                <a:tc>
                  <a:txBody>
                    <a:bodyPr/>
                    <a:lstStyle/>
                    <a:p>
                      <a:pPr algn="ctr" fontAlgn="b"/>
                      <a:r>
                        <a:rPr lang="sv-SE" sz="1600" u="none" strike="noStrike" kern="1200" noProof="0">
                          <a:effectLst/>
                        </a:rPr>
                        <a:t>11</a:t>
                      </a:r>
                      <a:endParaRPr lang="sv-SE" sz="1600" b="0" i="0" u="none" strike="noStrike" kern="1200" noProof="0">
                        <a:solidFill>
                          <a:srgbClr val="000000"/>
                        </a:solidFill>
                        <a:effectLst/>
                        <a:latin typeface="+mj-lt"/>
                        <a:ea typeface="+mn-ea"/>
                        <a:cs typeface="+mn-cs"/>
                      </a:endParaRPr>
                    </a:p>
                  </a:txBody>
                  <a:tcPr marL="0" marR="0" marT="0" marB="0" anchor="ctr"/>
                </a:tc>
                <a:tc>
                  <a:txBody>
                    <a:bodyPr/>
                    <a:lstStyle/>
                    <a:p>
                      <a:pPr algn="ctr" fontAlgn="b"/>
                      <a:r>
                        <a:rPr lang="sv-SE" sz="1600" u="none" strike="noStrike" kern="1200" noProof="0">
                          <a:effectLst/>
                        </a:rPr>
                        <a:t>41%</a:t>
                      </a:r>
                      <a:endParaRPr lang="sv-SE" sz="1600" b="0" i="0" u="none" strike="noStrike" kern="1200" noProof="0">
                        <a:solidFill>
                          <a:srgbClr val="000000"/>
                        </a:solidFill>
                        <a:effectLst/>
                        <a:latin typeface="+mj-lt"/>
                        <a:ea typeface="+mn-ea"/>
                        <a:cs typeface="+mn-cs"/>
                      </a:endParaRPr>
                    </a:p>
                  </a:txBody>
                  <a:tcPr marL="0" marR="0" marT="0" marB="0" anchor="ctr"/>
                </a:tc>
                <a:extLst>
                  <a:ext uri="{0D108BD9-81ED-4DB2-BD59-A6C34878D82A}">
                    <a16:rowId xmlns:a16="http://schemas.microsoft.com/office/drawing/2014/main" val="3077913837"/>
                  </a:ext>
                </a:extLst>
              </a:tr>
              <a:tr h="307403">
                <a:tc>
                  <a:txBody>
                    <a:bodyPr/>
                    <a:lstStyle/>
                    <a:p>
                      <a:pPr lvl="0" algn="l" fontAlgn="b"/>
                      <a:r>
                        <a:rPr lang="sv-SE" sz="1600" b="0" i="0" u="none" strike="noStrike" noProof="0">
                          <a:solidFill>
                            <a:srgbClr val="000000"/>
                          </a:solidFill>
                          <a:effectLst/>
                          <a:latin typeface="+mj-lt"/>
                        </a:rPr>
                        <a:t>   1-9 läkemedel</a:t>
                      </a:r>
                    </a:p>
                  </a:txBody>
                  <a:tcPr marL="114300" marR="0" marT="0" marB="0" anchor="ctr"/>
                </a:tc>
                <a:tc>
                  <a:txBody>
                    <a:bodyPr/>
                    <a:lstStyle/>
                    <a:p>
                      <a:pPr algn="ctr" fontAlgn="b"/>
                      <a:r>
                        <a:rPr lang="sv-SE" sz="1600" b="0" i="0" u="none" strike="noStrike" kern="1200" noProof="0">
                          <a:solidFill>
                            <a:srgbClr val="000000"/>
                          </a:solidFill>
                          <a:effectLst/>
                          <a:latin typeface="+mj-lt"/>
                          <a:ea typeface="+mn-ea"/>
                          <a:cs typeface="+mn-cs"/>
                        </a:rPr>
                        <a:t>8</a:t>
                      </a:r>
                    </a:p>
                  </a:txBody>
                  <a:tcPr marL="0" marR="0" marT="0" marB="0" anchor="ctr"/>
                </a:tc>
                <a:tc>
                  <a:txBody>
                    <a:bodyPr/>
                    <a:lstStyle/>
                    <a:p>
                      <a:pPr algn="ctr" fontAlgn="b"/>
                      <a:r>
                        <a:rPr lang="sv-SE" sz="1600" b="0" i="0" u="none" strike="noStrike" kern="1200" noProof="0">
                          <a:solidFill>
                            <a:srgbClr val="000000"/>
                          </a:solidFill>
                          <a:effectLst/>
                          <a:latin typeface="+mj-lt"/>
                          <a:ea typeface="+mn-ea"/>
                          <a:cs typeface="+mn-cs"/>
                        </a:rPr>
                        <a:t>30%</a:t>
                      </a:r>
                    </a:p>
                  </a:txBody>
                  <a:tcPr marL="0" marR="0" marT="0" marB="0" anchor="ctr"/>
                </a:tc>
                <a:extLst>
                  <a:ext uri="{0D108BD9-81ED-4DB2-BD59-A6C34878D82A}">
                    <a16:rowId xmlns:a16="http://schemas.microsoft.com/office/drawing/2014/main" val="4221532962"/>
                  </a:ext>
                </a:extLst>
              </a:tr>
              <a:tr h="307403">
                <a:tc>
                  <a:txBody>
                    <a:bodyPr/>
                    <a:lstStyle/>
                    <a:p>
                      <a:pPr lvl="0" algn="l" fontAlgn="b"/>
                      <a:r>
                        <a:rPr lang="sv-SE" sz="1600" u="none" strike="noStrike" noProof="0">
                          <a:effectLst/>
                        </a:rPr>
                        <a:t>   10+ läkemedel</a:t>
                      </a:r>
                      <a:endParaRPr lang="sv-SE" sz="1600" b="0" i="0" u="none" strike="noStrike" noProof="0">
                        <a:solidFill>
                          <a:srgbClr val="000000"/>
                        </a:solidFill>
                        <a:effectLst/>
                        <a:latin typeface="+mj-lt"/>
                      </a:endParaRPr>
                    </a:p>
                  </a:txBody>
                  <a:tcPr marL="114300" marR="0" marT="0" marB="0" anchor="ctr"/>
                </a:tc>
                <a:tc>
                  <a:txBody>
                    <a:bodyPr/>
                    <a:lstStyle/>
                    <a:p>
                      <a:pPr algn="ctr" fontAlgn="b"/>
                      <a:r>
                        <a:rPr lang="sv-SE" sz="1600" b="0" i="0" u="none" strike="noStrike" kern="1200" noProof="0">
                          <a:solidFill>
                            <a:srgbClr val="000000"/>
                          </a:solidFill>
                          <a:effectLst/>
                          <a:latin typeface="+mj-lt"/>
                          <a:ea typeface="+mn-ea"/>
                          <a:cs typeface="+mn-cs"/>
                        </a:rPr>
                        <a:t>8</a:t>
                      </a:r>
                    </a:p>
                  </a:txBody>
                  <a:tcPr marL="0" marR="0" marT="0" marB="0" anchor="ctr"/>
                </a:tc>
                <a:tc>
                  <a:txBody>
                    <a:bodyPr/>
                    <a:lstStyle/>
                    <a:p>
                      <a:pPr algn="ctr" fontAlgn="b"/>
                      <a:r>
                        <a:rPr lang="sv-SE" sz="1600" b="0" i="0" u="none" strike="noStrike" kern="1200" noProof="0" dirty="0">
                          <a:solidFill>
                            <a:srgbClr val="000000"/>
                          </a:solidFill>
                          <a:effectLst/>
                          <a:latin typeface="+mj-lt"/>
                          <a:ea typeface="+mn-ea"/>
                          <a:cs typeface="+mn-cs"/>
                        </a:rPr>
                        <a:t>30%</a:t>
                      </a:r>
                    </a:p>
                  </a:txBody>
                  <a:tcPr marL="0" marR="0" marT="0" marB="0" anchor="ctr"/>
                </a:tc>
                <a:extLst>
                  <a:ext uri="{0D108BD9-81ED-4DB2-BD59-A6C34878D82A}">
                    <a16:rowId xmlns:a16="http://schemas.microsoft.com/office/drawing/2014/main" val="3067208182"/>
                  </a:ext>
                </a:extLst>
              </a:tr>
            </a:tbl>
          </a:graphicData>
        </a:graphic>
      </p:graphicFrame>
    </p:spTree>
    <p:extLst>
      <p:ext uri="{BB962C8B-B14F-4D97-AF65-F5344CB8AC3E}">
        <p14:creationId xmlns:p14="http://schemas.microsoft.com/office/powerpoint/2010/main" val="479072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2E04D8F9-B006-462A-B150-63790449C8C7}"/>
              </a:ext>
            </a:extLst>
          </p:cNvPr>
          <p:cNvSpPr>
            <a:spLocks noGrp="1"/>
          </p:cNvSpPr>
          <p:nvPr>
            <p:ph idx="1"/>
          </p:nvPr>
        </p:nvSpPr>
        <p:spPr>
          <a:xfrm>
            <a:off x="362310" y="2088229"/>
            <a:ext cx="5651216" cy="4613508"/>
          </a:xfrm>
        </p:spPr>
        <p:txBody>
          <a:bodyPr>
            <a:normAutofit/>
          </a:bodyPr>
          <a:lstStyle/>
          <a:p>
            <a:r>
              <a:rPr lang="sv-SE" dirty="0"/>
              <a:t>Av de 30 icke-tillgängliga, icke-ersättningsbara medicinerna är drygt hälften tillgängliga i Danmark, lägre andel i de andra nordiska grannländerna.</a:t>
            </a:r>
            <a:endParaRPr lang="en-US" dirty="0"/>
          </a:p>
          <a:p>
            <a:pPr marL="342900" lvl="1" indent="0">
              <a:buNone/>
            </a:pPr>
            <a:endParaRPr lang="en-US" sz="800" dirty="0"/>
          </a:p>
          <a:p>
            <a:endParaRPr lang="sv-SE" dirty="0"/>
          </a:p>
          <a:p>
            <a:r>
              <a:rPr lang="sv-SE" dirty="0"/>
              <a:t>Olika läkemedel är tillgängliga på olika marknader.</a:t>
            </a:r>
            <a:endParaRPr lang="en-US" dirty="0"/>
          </a:p>
        </p:txBody>
      </p:sp>
      <p:sp>
        <p:nvSpPr>
          <p:cNvPr id="4" name="Platshållare för bildnummer 3">
            <a:extLst>
              <a:ext uri="{FF2B5EF4-FFF2-40B4-BE49-F238E27FC236}">
                <a16:creationId xmlns:a16="http://schemas.microsoft.com/office/drawing/2014/main" id="{6B5AA3D7-46D6-4173-AC17-14CF9A333365}"/>
              </a:ext>
            </a:extLst>
          </p:cNvPr>
          <p:cNvSpPr>
            <a:spLocks noGrp="1"/>
          </p:cNvSpPr>
          <p:nvPr>
            <p:ph type="sldNum" sz="quarter" idx="12"/>
          </p:nvPr>
        </p:nvSpPr>
        <p:spPr/>
        <p:txBody>
          <a:bodyPr/>
          <a:lstStyle/>
          <a:p>
            <a:fld id="{53880567-7582-2141-B11F-F712F4FF5528}" type="slidenum">
              <a:rPr lang="en-US" smtClean="0"/>
              <a:pPr/>
              <a:t>6</a:t>
            </a:fld>
            <a:endParaRPr lang="en-US" dirty="0"/>
          </a:p>
        </p:txBody>
      </p:sp>
      <p:sp>
        <p:nvSpPr>
          <p:cNvPr id="16" name="Rubrik 4">
            <a:extLst>
              <a:ext uri="{FF2B5EF4-FFF2-40B4-BE49-F238E27FC236}">
                <a16:creationId xmlns:a16="http://schemas.microsoft.com/office/drawing/2014/main" id="{F31B30BC-CA0B-4E00-8515-A208A6A504BF}"/>
              </a:ext>
            </a:extLst>
          </p:cNvPr>
          <p:cNvSpPr>
            <a:spLocks noGrp="1"/>
          </p:cNvSpPr>
          <p:nvPr>
            <p:ph type="title"/>
          </p:nvPr>
        </p:nvSpPr>
        <p:spPr>
          <a:xfrm>
            <a:off x="362309" y="527315"/>
            <a:ext cx="10364475" cy="615950"/>
          </a:xfrm>
        </p:spPr>
        <p:txBody>
          <a:bodyPr>
            <a:normAutofit/>
          </a:bodyPr>
          <a:lstStyle/>
          <a:p>
            <a:r>
              <a:rPr lang="sv-SE" dirty="0">
                <a:highlight>
                  <a:srgbClr val="FFFFFF"/>
                </a:highlight>
              </a:rPr>
              <a:t>Jämförelse med Danmark, Finland och Norge</a:t>
            </a:r>
            <a:endParaRPr lang="en-US" dirty="0">
              <a:highlight>
                <a:srgbClr val="FFFFFF"/>
              </a:highlight>
            </a:endParaRPr>
          </a:p>
        </p:txBody>
      </p:sp>
      <p:graphicFrame>
        <p:nvGraphicFramePr>
          <p:cNvPr id="5" name="Chart 4">
            <a:extLst>
              <a:ext uri="{FF2B5EF4-FFF2-40B4-BE49-F238E27FC236}">
                <a16:creationId xmlns:a16="http://schemas.microsoft.com/office/drawing/2014/main" id="{1FBD1E6F-C7C5-48E3-8C23-BBFC6E8420E3}"/>
              </a:ext>
            </a:extLst>
          </p:cNvPr>
          <p:cNvGraphicFramePr/>
          <p:nvPr>
            <p:extLst>
              <p:ext uri="{D42A27DB-BD31-4B8C-83A1-F6EECF244321}">
                <p14:modId xmlns:p14="http://schemas.microsoft.com/office/powerpoint/2010/main" val="968748552"/>
              </p:ext>
            </p:extLst>
          </p:nvPr>
        </p:nvGraphicFramePr>
        <p:xfrm>
          <a:off x="6551407" y="1834571"/>
          <a:ext cx="5052373" cy="38319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876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131D2E87-8FB3-4DF8-BAD2-F822F6E78BBC}"/>
              </a:ext>
            </a:extLst>
          </p:cNvPr>
          <p:cNvGraphicFramePr>
            <a:graphicFrameLocks/>
          </p:cNvGraphicFramePr>
          <p:nvPr>
            <p:extLst>
              <p:ext uri="{D42A27DB-BD31-4B8C-83A1-F6EECF244321}">
                <p14:modId xmlns:p14="http://schemas.microsoft.com/office/powerpoint/2010/main" val="3022371035"/>
              </p:ext>
            </p:extLst>
          </p:nvPr>
        </p:nvGraphicFramePr>
        <p:xfrm>
          <a:off x="6454589" y="2141981"/>
          <a:ext cx="4995732" cy="3499224"/>
        </p:xfrm>
        <a:graphic>
          <a:graphicData uri="http://schemas.openxmlformats.org/drawingml/2006/chart">
            <c:chart xmlns:c="http://schemas.openxmlformats.org/drawingml/2006/chart" xmlns:r="http://schemas.openxmlformats.org/officeDocument/2006/relationships" r:id="rId3"/>
          </a:graphicData>
        </a:graphic>
      </p:graphicFrame>
      <p:sp>
        <p:nvSpPr>
          <p:cNvPr id="4" name="Platshållare för bildnummer 3">
            <a:extLst>
              <a:ext uri="{FF2B5EF4-FFF2-40B4-BE49-F238E27FC236}">
                <a16:creationId xmlns:a16="http://schemas.microsoft.com/office/drawing/2014/main" id="{6B5AA3D7-46D6-4173-AC17-14CF9A333365}"/>
              </a:ext>
            </a:extLst>
          </p:cNvPr>
          <p:cNvSpPr>
            <a:spLocks noGrp="1"/>
          </p:cNvSpPr>
          <p:nvPr>
            <p:ph type="sldNum" sz="quarter" idx="12"/>
          </p:nvPr>
        </p:nvSpPr>
        <p:spPr/>
        <p:txBody>
          <a:bodyPr/>
          <a:lstStyle/>
          <a:p>
            <a:fld id="{53880567-7582-2141-B11F-F712F4FF5528}" type="slidenum">
              <a:rPr lang="en-US" smtClean="0"/>
              <a:pPr/>
              <a:t>7</a:t>
            </a:fld>
            <a:endParaRPr lang="en-US" dirty="0"/>
          </a:p>
        </p:txBody>
      </p:sp>
      <p:sp>
        <p:nvSpPr>
          <p:cNvPr id="5" name="Rubrik 4">
            <a:extLst>
              <a:ext uri="{FF2B5EF4-FFF2-40B4-BE49-F238E27FC236}">
                <a16:creationId xmlns:a16="http://schemas.microsoft.com/office/drawing/2014/main" id="{705273FD-38D5-44B0-A7E1-4E7CC10D0599}"/>
              </a:ext>
            </a:extLst>
          </p:cNvPr>
          <p:cNvSpPr>
            <a:spLocks noGrp="1"/>
          </p:cNvSpPr>
          <p:nvPr>
            <p:ph type="title"/>
          </p:nvPr>
        </p:nvSpPr>
        <p:spPr>
          <a:xfrm>
            <a:off x="362309" y="527315"/>
            <a:ext cx="9804375" cy="615950"/>
          </a:xfrm>
        </p:spPr>
        <p:txBody>
          <a:bodyPr>
            <a:noAutofit/>
          </a:bodyPr>
          <a:lstStyle/>
          <a:p>
            <a:r>
              <a:rPr lang="en-US" dirty="0"/>
              <a:t>I </a:t>
            </a:r>
            <a:r>
              <a:rPr lang="en-US" dirty="0" err="1"/>
              <a:t>genomsnitt</a:t>
            </a:r>
            <a:r>
              <a:rPr lang="en-US" dirty="0"/>
              <a:t> tar </a:t>
            </a:r>
            <a:r>
              <a:rPr lang="en-US" dirty="0" err="1"/>
              <a:t>det</a:t>
            </a:r>
            <a:r>
              <a:rPr lang="en-US" dirty="0"/>
              <a:t> 10 </a:t>
            </a:r>
            <a:r>
              <a:rPr lang="en-US" dirty="0" err="1"/>
              <a:t>mån</a:t>
            </a:r>
            <a:r>
              <a:rPr lang="en-US" dirty="0"/>
              <a:t> </a:t>
            </a:r>
            <a:r>
              <a:rPr lang="en-US" dirty="0" err="1"/>
              <a:t>för</a:t>
            </a:r>
            <a:r>
              <a:rPr lang="en-US" dirty="0"/>
              <a:t> </a:t>
            </a:r>
            <a:r>
              <a:rPr lang="en-US" dirty="0" err="1"/>
              <a:t>ett</a:t>
            </a:r>
            <a:r>
              <a:rPr lang="en-US" dirty="0"/>
              <a:t> </a:t>
            </a:r>
            <a:r>
              <a:rPr lang="en-US" dirty="0" err="1"/>
              <a:t>läkemedel</a:t>
            </a:r>
            <a:r>
              <a:rPr lang="en-US" dirty="0"/>
              <a:t> </a:t>
            </a:r>
            <a:r>
              <a:rPr lang="en-US" dirty="0" err="1"/>
              <a:t>att</a:t>
            </a:r>
            <a:r>
              <a:rPr lang="en-US" dirty="0"/>
              <a:t> </a:t>
            </a:r>
            <a:r>
              <a:rPr lang="en-US" dirty="0" err="1"/>
              <a:t>bli</a:t>
            </a:r>
            <a:r>
              <a:rPr lang="en-US" dirty="0"/>
              <a:t> </a:t>
            </a:r>
            <a:r>
              <a:rPr lang="en-US" dirty="0" err="1"/>
              <a:t>tillgängligt</a:t>
            </a:r>
            <a:r>
              <a:rPr lang="en-US" dirty="0"/>
              <a:t> </a:t>
            </a:r>
            <a:r>
              <a:rPr lang="en-US" dirty="0" err="1"/>
              <a:t>i</a:t>
            </a:r>
            <a:r>
              <a:rPr lang="en-US" dirty="0"/>
              <a:t> Sverige</a:t>
            </a:r>
          </a:p>
        </p:txBody>
      </p:sp>
      <p:sp>
        <p:nvSpPr>
          <p:cNvPr id="6" name="Platshållare för innehåll 5">
            <a:extLst>
              <a:ext uri="{FF2B5EF4-FFF2-40B4-BE49-F238E27FC236}">
                <a16:creationId xmlns:a16="http://schemas.microsoft.com/office/drawing/2014/main" id="{44ABFC45-BA17-4607-A5BB-C2AF58582083}"/>
              </a:ext>
            </a:extLst>
          </p:cNvPr>
          <p:cNvSpPr>
            <a:spLocks noGrp="1"/>
          </p:cNvSpPr>
          <p:nvPr>
            <p:ph idx="1"/>
          </p:nvPr>
        </p:nvSpPr>
        <p:spPr>
          <a:xfrm>
            <a:off x="501262" y="2395896"/>
            <a:ext cx="5594738" cy="2908918"/>
          </a:xfrm>
        </p:spPr>
        <p:txBody>
          <a:bodyPr>
            <a:normAutofit/>
          </a:bodyPr>
          <a:lstStyle/>
          <a:p>
            <a:r>
              <a:rPr lang="en-US" sz="2800" dirty="0"/>
              <a:t>Men </a:t>
            </a:r>
            <a:r>
              <a:rPr lang="en-US" sz="2800" dirty="0" err="1"/>
              <a:t>variationen</a:t>
            </a:r>
            <a:r>
              <a:rPr lang="en-US" sz="2800" dirty="0"/>
              <a:t> </a:t>
            </a:r>
            <a:r>
              <a:rPr lang="en-US" sz="2800" dirty="0" err="1"/>
              <a:t>är</a:t>
            </a:r>
            <a:r>
              <a:rPr lang="en-US" sz="2800" dirty="0"/>
              <a:t> </a:t>
            </a:r>
            <a:r>
              <a:rPr lang="en-US" sz="2800" dirty="0" err="1"/>
              <a:t>stor</a:t>
            </a:r>
            <a:r>
              <a:rPr lang="en-US" sz="2800" dirty="0"/>
              <a:t>: </a:t>
            </a:r>
          </a:p>
          <a:p>
            <a:pPr lvl="1"/>
            <a:r>
              <a:rPr lang="en-US" sz="2400" dirty="0"/>
              <a:t>25% </a:t>
            </a:r>
            <a:r>
              <a:rPr lang="en-US" sz="2400" dirty="0" err="1"/>
              <a:t>uppskattas</a:t>
            </a:r>
            <a:r>
              <a:rPr lang="en-US" sz="2400" dirty="0"/>
              <a:t> ha </a:t>
            </a:r>
            <a:r>
              <a:rPr lang="en-US" sz="2400" dirty="0" err="1"/>
              <a:t>en</a:t>
            </a:r>
            <a:r>
              <a:rPr lang="en-US" sz="2400" dirty="0"/>
              <a:t> </a:t>
            </a:r>
            <a:r>
              <a:rPr lang="en-US" sz="2400" dirty="0" err="1"/>
              <a:t>tid</a:t>
            </a:r>
            <a:r>
              <a:rPr lang="en-US" sz="2400" dirty="0"/>
              <a:t> </a:t>
            </a:r>
            <a:r>
              <a:rPr lang="en-US" sz="2400" dirty="0" err="1"/>
              <a:t>på</a:t>
            </a:r>
            <a:r>
              <a:rPr lang="en-US" sz="2400" dirty="0"/>
              <a:t> </a:t>
            </a:r>
            <a:r>
              <a:rPr lang="en-US" sz="2400" dirty="0" err="1"/>
              <a:t>över</a:t>
            </a:r>
            <a:r>
              <a:rPr lang="en-US" sz="2400" dirty="0"/>
              <a:t> 14 </a:t>
            </a:r>
            <a:r>
              <a:rPr lang="en-US" sz="2400" dirty="0" err="1"/>
              <a:t>månader</a:t>
            </a:r>
            <a:r>
              <a:rPr lang="en-US" sz="2400" dirty="0"/>
              <a:t> </a:t>
            </a:r>
            <a:r>
              <a:rPr lang="en-US" sz="2400" dirty="0" err="1"/>
              <a:t>medan</a:t>
            </a:r>
            <a:endParaRPr lang="en-US" sz="2400" dirty="0"/>
          </a:p>
          <a:p>
            <a:pPr lvl="1"/>
            <a:r>
              <a:rPr lang="en-US" sz="2400" dirty="0"/>
              <a:t>25% </a:t>
            </a:r>
            <a:r>
              <a:rPr lang="en-US" sz="2400" dirty="0" err="1"/>
              <a:t>har</a:t>
            </a:r>
            <a:r>
              <a:rPr lang="en-US" sz="2400" dirty="0"/>
              <a:t> </a:t>
            </a:r>
            <a:r>
              <a:rPr lang="en-US" sz="2400" dirty="0" err="1"/>
              <a:t>en</a:t>
            </a:r>
            <a:r>
              <a:rPr lang="en-US" sz="2400" dirty="0"/>
              <a:t> </a:t>
            </a:r>
            <a:r>
              <a:rPr lang="en-US" sz="2400" dirty="0" err="1"/>
              <a:t>tid</a:t>
            </a:r>
            <a:r>
              <a:rPr lang="en-US" sz="2400" dirty="0"/>
              <a:t> </a:t>
            </a:r>
            <a:r>
              <a:rPr lang="en-US" sz="2400" dirty="0" err="1"/>
              <a:t>på</a:t>
            </a:r>
            <a:r>
              <a:rPr lang="en-US" sz="2400" dirty="0"/>
              <a:t> under 4,5 </a:t>
            </a:r>
            <a:r>
              <a:rPr lang="en-US" sz="2400" dirty="0" err="1"/>
              <a:t>månader</a:t>
            </a:r>
            <a:endParaRPr lang="en-US" sz="2400" dirty="0"/>
          </a:p>
        </p:txBody>
      </p:sp>
      <p:sp>
        <p:nvSpPr>
          <p:cNvPr id="2" name="TextBox 1">
            <a:extLst>
              <a:ext uri="{FF2B5EF4-FFF2-40B4-BE49-F238E27FC236}">
                <a16:creationId xmlns:a16="http://schemas.microsoft.com/office/drawing/2014/main" id="{4C9E1BEA-B361-45FD-8C3D-C8EB22D56302}"/>
              </a:ext>
            </a:extLst>
          </p:cNvPr>
          <p:cNvSpPr txBox="1"/>
          <p:nvPr/>
        </p:nvSpPr>
        <p:spPr>
          <a:xfrm>
            <a:off x="10090636" y="4629214"/>
            <a:ext cx="1667527" cy="307777"/>
          </a:xfrm>
          <a:prstGeom prst="rect">
            <a:avLst/>
          </a:prstGeom>
          <a:noFill/>
        </p:spPr>
        <p:txBody>
          <a:bodyPr wrap="square" rtlCol="0">
            <a:spAutoFit/>
          </a:bodyPr>
          <a:lstStyle/>
          <a:p>
            <a:r>
              <a:rPr lang="sv-SE" sz="1400" dirty="0">
                <a:solidFill>
                  <a:schemeClr val="tx1">
                    <a:lumMod val="65000"/>
                    <a:lumOff val="35000"/>
                  </a:schemeClr>
                </a:solidFill>
              </a:rPr>
              <a:t>Median 223 dagar </a:t>
            </a:r>
            <a:endParaRPr lang="en-US" sz="1400" dirty="0">
              <a:solidFill>
                <a:schemeClr val="tx1">
                  <a:lumMod val="65000"/>
                  <a:lumOff val="35000"/>
                </a:schemeClr>
              </a:solidFill>
            </a:endParaRPr>
          </a:p>
        </p:txBody>
      </p:sp>
      <p:sp>
        <p:nvSpPr>
          <p:cNvPr id="7" name="TextBox 1">
            <a:extLst>
              <a:ext uri="{FF2B5EF4-FFF2-40B4-BE49-F238E27FC236}">
                <a16:creationId xmlns:a16="http://schemas.microsoft.com/office/drawing/2014/main" id="{14042EBD-A551-484C-A394-E1858828BDF0}"/>
              </a:ext>
            </a:extLst>
          </p:cNvPr>
          <p:cNvSpPr txBox="1"/>
          <p:nvPr/>
        </p:nvSpPr>
        <p:spPr>
          <a:xfrm>
            <a:off x="10090636" y="5063499"/>
            <a:ext cx="1495350" cy="307777"/>
          </a:xfrm>
          <a:prstGeom prst="rect">
            <a:avLst/>
          </a:prstGeom>
          <a:noFill/>
        </p:spPr>
        <p:txBody>
          <a:bodyPr wrap="square" rtlCol="0">
            <a:spAutoFit/>
          </a:bodyPr>
          <a:lstStyle/>
          <a:p>
            <a:r>
              <a:rPr lang="sv-SE" sz="1400" dirty="0">
                <a:solidFill>
                  <a:schemeClr val="tx1">
                    <a:lumMod val="65000"/>
                    <a:lumOff val="35000"/>
                  </a:schemeClr>
                </a:solidFill>
              </a:rPr>
              <a:t>Min 14 dagar</a:t>
            </a:r>
            <a:endParaRPr lang="en-US" sz="1400" dirty="0">
              <a:solidFill>
                <a:schemeClr val="tx1">
                  <a:lumMod val="65000"/>
                  <a:lumOff val="35000"/>
                </a:schemeClr>
              </a:solidFill>
            </a:endParaRPr>
          </a:p>
        </p:txBody>
      </p:sp>
      <p:sp>
        <p:nvSpPr>
          <p:cNvPr id="8" name="TextBox 1">
            <a:extLst>
              <a:ext uri="{FF2B5EF4-FFF2-40B4-BE49-F238E27FC236}">
                <a16:creationId xmlns:a16="http://schemas.microsoft.com/office/drawing/2014/main" id="{54E0A1C0-043A-3747-B4BB-A72EA37AD813}"/>
              </a:ext>
            </a:extLst>
          </p:cNvPr>
          <p:cNvSpPr txBox="1"/>
          <p:nvPr/>
        </p:nvSpPr>
        <p:spPr>
          <a:xfrm>
            <a:off x="10090636" y="2911797"/>
            <a:ext cx="1495350" cy="307777"/>
          </a:xfrm>
          <a:prstGeom prst="rect">
            <a:avLst/>
          </a:prstGeom>
          <a:noFill/>
        </p:spPr>
        <p:txBody>
          <a:bodyPr wrap="square" rtlCol="0">
            <a:spAutoFit/>
          </a:bodyPr>
          <a:lstStyle/>
          <a:p>
            <a:r>
              <a:rPr lang="sv-SE" sz="1400" dirty="0">
                <a:solidFill>
                  <a:schemeClr val="tx1">
                    <a:lumMod val="65000"/>
                    <a:lumOff val="35000"/>
                  </a:schemeClr>
                </a:solidFill>
              </a:rPr>
              <a:t>Max 1156 dagar </a:t>
            </a:r>
            <a:endParaRPr lang="en-US" sz="1400" dirty="0">
              <a:solidFill>
                <a:schemeClr val="tx1">
                  <a:lumMod val="65000"/>
                  <a:lumOff val="35000"/>
                </a:schemeClr>
              </a:solidFill>
            </a:endParaRPr>
          </a:p>
        </p:txBody>
      </p:sp>
    </p:spTree>
    <p:extLst>
      <p:ext uri="{BB962C8B-B14F-4D97-AF65-F5344CB8AC3E}">
        <p14:creationId xmlns:p14="http://schemas.microsoft.com/office/powerpoint/2010/main" val="4205231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8974CE-3CEC-4268-843C-C096213D6839}"/>
              </a:ext>
            </a:extLst>
          </p:cNvPr>
          <p:cNvPicPr>
            <a:picLocks noChangeAspect="1"/>
          </p:cNvPicPr>
          <p:nvPr/>
        </p:nvPicPr>
        <p:blipFill rotWithShape="1">
          <a:blip r:embed="rId3"/>
          <a:srcRect r="10008"/>
          <a:stretch/>
        </p:blipFill>
        <p:spPr>
          <a:xfrm>
            <a:off x="6268658" y="2661846"/>
            <a:ext cx="5277214" cy="3668839"/>
          </a:xfrm>
          <a:prstGeom prst="rect">
            <a:avLst/>
          </a:prstGeom>
        </p:spPr>
      </p:pic>
      <p:sp>
        <p:nvSpPr>
          <p:cNvPr id="2" name="Ellips 1">
            <a:extLst>
              <a:ext uri="{FF2B5EF4-FFF2-40B4-BE49-F238E27FC236}">
                <a16:creationId xmlns:a16="http://schemas.microsoft.com/office/drawing/2014/main" id="{2B353DCF-EA02-407D-9D3D-03976271525D}"/>
              </a:ext>
            </a:extLst>
          </p:cNvPr>
          <p:cNvSpPr/>
          <p:nvPr/>
        </p:nvSpPr>
        <p:spPr>
          <a:xfrm>
            <a:off x="5419224" y="2348128"/>
            <a:ext cx="4563873" cy="3778862"/>
          </a:xfrm>
          <a:prstGeom prst="ellipse">
            <a:avLst/>
          </a:prstGeom>
          <a:solidFill>
            <a:schemeClr val="bg1">
              <a:alpha val="7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504000" rIns="0" rtlCol="0" anchor="ctr"/>
          <a:lstStyle/>
          <a:p>
            <a:pPr marL="285750" indent="-285750">
              <a:buFont typeface="Arial" panose="020B0604020202020204" pitchFamily="34" charset="0"/>
              <a:buChar char="•"/>
            </a:pPr>
            <a:r>
              <a:rPr lang="sv-SE" dirty="0">
                <a:solidFill>
                  <a:schemeClr val="tx1"/>
                </a:solidFill>
              </a:rPr>
              <a:t>Särläkemedel</a:t>
            </a:r>
          </a:p>
          <a:p>
            <a:pPr marL="285750" indent="-285750">
              <a:buFont typeface="Arial" panose="020B0604020202020204" pitchFamily="34" charset="0"/>
              <a:buChar char="•"/>
            </a:pPr>
            <a:r>
              <a:rPr lang="en-US" dirty="0">
                <a:solidFill>
                  <a:schemeClr val="tx1"/>
                </a:solidFill>
              </a:rPr>
              <a:t>ICER </a:t>
            </a:r>
            <a:r>
              <a:rPr lang="en-US" dirty="0" err="1">
                <a:solidFill>
                  <a:schemeClr val="tx1"/>
                </a:solidFill>
              </a:rPr>
              <a:t>ofta</a:t>
            </a:r>
            <a:r>
              <a:rPr lang="en-US" dirty="0">
                <a:solidFill>
                  <a:schemeClr val="tx1"/>
                </a:solidFill>
              </a:rPr>
              <a:t> &gt; 1 000 000 SEK</a:t>
            </a:r>
          </a:p>
          <a:p>
            <a:pPr marL="285750" indent="-285750">
              <a:buFont typeface="Arial" panose="020B0604020202020204" pitchFamily="34" charset="0"/>
              <a:buChar char="•"/>
            </a:pPr>
            <a:r>
              <a:rPr lang="sv-SE" dirty="0">
                <a:solidFill>
                  <a:schemeClr val="tx1"/>
                </a:solidFill>
              </a:rPr>
              <a:t>Ofta</a:t>
            </a:r>
            <a:r>
              <a:rPr lang="en-US" dirty="0">
                <a:solidFill>
                  <a:schemeClr val="tx1"/>
                </a:solidFill>
              </a:rPr>
              <a:t> </a:t>
            </a:r>
            <a:r>
              <a:rPr lang="en-US" dirty="0" err="1">
                <a:solidFill>
                  <a:schemeClr val="tx1"/>
                </a:solidFill>
              </a:rPr>
              <a:t>begränsad</a:t>
            </a:r>
            <a:r>
              <a:rPr lang="en-US" dirty="0">
                <a:solidFill>
                  <a:schemeClr val="tx1"/>
                </a:solidFill>
              </a:rPr>
              <a:t> subvention /</a:t>
            </a:r>
            <a:r>
              <a:rPr lang="en-US" dirty="0" err="1">
                <a:solidFill>
                  <a:schemeClr val="tx1"/>
                </a:solidFill>
              </a:rPr>
              <a:t>rekommendation</a:t>
            </a:r>
            <a:endParaRPr lang="en-US" dirty="0">
              <a:solidFill>
                <a:schemeClr val="tx1"/>
              </a:solidFill>
            </a:endParaRPr>
          </a:p>
          <a:p>
            <a:pPr marL="285750" indent="-285750">
              <a:buFont typeface="Arial" panose="020B0604020202020204" pitchFamily="34" charset="0"/>
              <a:buChar char="•"/>
            </a:pPr>
            <a:r>
              <a:rPr lang="en-US" dirty="0" err="1">
                <a:solidFill>
                  <a:schemeClr val="tx1"/>
                </a:solidFill>
              </a:rPr>
              <a:t>Hög</a:t>
            </a:r>
            <a:r>
              <a:rPr lang="en-US">
                <a:solidFill>
                  <a:schemeClr val="tx1"/>
                </a:solidFill>
              </a:rPr>
              <a:t> till </a:t>
            </a:r>
            <a:r>
              <a:rPr lang="en-US" dirty="0" err="1">
                <a:solidFill>
                  <a:schemeClr val="tx1"/>
                </a:solidFill>
              </a:rPr>
              <a:t>väldigt</a:t>
            </a:r>
            <a:r>
              <a:rPr lang="en-US" dirty="0">
                <a:solidFill>
                  <a:schemeClr val="tx1"/>
                </a:solidFill>
              </a:rPr>
              <a:t> </a:t>
            </a:r>
            <a:r>
              <a:rPr lang="en-US" dirty="0" err="1">
                <a:solidFill>
                  <a:schemeClr val="tx1"/>
                </a:solidFill>
              </a:rPr>
              <a:t>hög</a:t>
            </a:r>
            <a:r>
              <a:rPr lang="en-US" dirty="0">
                <a:solidFill>
                  <a:schemeClr val="tx1"/>
                </a:solidFill>
              </a:rPr>
              <a:t> </a:t>
            </a:r>
            <a:r>
              <a:rPr lang="en-US" dirty="0" err="1">
                <a:solidFill>
                  <a:schemeClr val="tx1"/>
                </a:solidFill>
              </a:rPr>
              <a:t>svårighetsgrad</a:t>
            </a:r>
            <a:endParaRPr lang="en-US" dirty="0">
              <a:solidFill>
                <a:schemeClr val="tx1"/>
              </a:solidFill>
            </a:endParaRPr>
          </a:p>
          <a:p>
            <a:pPr marL="285750" indent="-285750">
              <a:buFont typeface="Arial" panose="020B0604020202020204" pitchFamily="34" charset="0"/>
              <a:buChar char="•"/>
            </a:pPr>
            <a:r>
              <a:rPr lang="sv-SE" dirty="0">
                <a:solidFill>
                  <a:schemeClr val="tx1"/>
                </a:solidFill>
              </a:rPr>
              <a:t>Lång tid – trots finalt beslut om att </a:t>
            </a:r>
            <a:r>
              <a:rPr lang="en-US" dirty="0" err="1">
                <a:solidFill>
                  <a:schemeClr val="tx1"/>
                </a:solidFill>
              </a:rPr>
              <a:t>behov</a:t>
            </a:r>
            <a:r>
              <a:rPr lang="en-US" dirty="0">
                <a:solidFill>
                  <a:schemeClr val="tx1"/>
                </a:solidFill>
              </a:rPr>
              <a:t> </a:t>
            </a:r>
            <a:r>
              <a:rPr lang="en-US" dirty="0" err="1">
                <a:solidFill>
                  <a:schemeClr val="tx1"/>
                </a:solidFill>
              </a:rPr>
              <a:t>finns</a:t>
            </a:r>
            <a:endParaRPr lang="en-US" dirty="0">
              <a:solidFill>
                <a:schemeClr val="tx1"/>
              </a:solidFill>
            </a:endParaRPr>
          </a:p>
        </p:txBody>
      </p:sp>
      <p:sp>
        <p:nvSpPr>
          <p:cNvPr id="3" name="Slide Number Placeholder 2">
            <a:extLst>
              <a:ext uri="{FF2B5EF4-FFF2-40B4-BE49-F238E27FC236}">
                <a16:creationId xmlns:a16="http://schemas.microsoft.com/office/drawing/2014/main" id="{A542110C-1A1A-4B1C-B2DA-BEDB5F05ED85}"/>
              </a:ext>
            </a:extLst>
          </p:cNvPr>
          <p:cNvSpPr>
            <a:spLocks noGrp="1"/>
          </p:cNvSpPr>
          <p:nvPr>
            <p:ph type="sldNum" sz="quarter" idx="12"/>
          </p:nvPr>
        </p:nvSpPr>
        <p:spPr>
          <a:xfrm>
            <a:off x="11108479" y="6549995"/>
            <a:ext cx="744583" cy="365125"/>
          </a:xfrm>
        </p:spPr>
        <p:txBody>
          <a:bodyPr/>
          <a:lstStyle/>
          <a:p>
            <a:fld id="{53880567-7582-2141-B11F-F712F4FF5528}" type="slidenum">
              <a:rPr lang="en-US" smtClean="0"/>
              <a:t>8</a:t>
            </a:fld>
            <a:endParaRPr lang="en-US"/>
          </a:p>
        </p:txBody>
      </p:sp>
      <p:sp>
        <p:nvSpPr>
          <p:cNvPr id="7" name="Title 1">
            <a:extLst>
              <a:ext uri="{FF2B5EF4-FFF2-40B4-BE49-F238E27FC236}">
                <a16:creationId xmlns:a16="http://schemas.microsoft.com/office/drawing/2014/main" id="{54A4B38F-2B72-4563-A795-99158BFF2410}"/>
              </a:ext>
            </a:extLst>
          </p:cNvPr>
          <p:cNvSpPr>
            <a:spLocks noGrp="1"/>
          </p:cNvSpPr>
          <p:nvPr>
            <p:ph type="title"/>
          </p:nvPr>
        </p:nvSpPr>
        <p:spPr>
          <a:xfrm>
            <a:off x="362309" y="527315"/>
            <a:ext cx="10364475" cy="615950"/>
          </a:xfrm>
        </p:spPr>
        <p:txBody>
          <a:bodyPr>
            <a:normAutofit fontScale="90000"/>
          </a:bodyPr>
          <a:lstStyle/>
          <a:p>
            <a:r>
              <a:rPr lang="sv-SE" dirty="0">
                <a:highlight>
                  <a:srgbClr val="FFFFFF"/>
                </a:highlight>
              </a:rPr>
              <a:t>Läkemedel med längst, respektive kortast, tid till patientaccess</a:t>
            </a:r>
          </a:p>
        </p:txBody>
      </p:sp>
      <p:sp>
        <p:nvSpPr>
          <p:cNvPr id="4" name="Content Placeholder 3">
            <a:extLst>
              <a:ext uri="{FF2B5EF4-FFF2-40B4-BE49-F238E27FC236}">
                <a16:creationId xmlns:a16="http://schemas.microsoft.com/office/drawing/2014/main" id="{83E932A0-1903-49FB-A1DB-726584E09040}"/>
              </a:ext>
            </a:extLst>
          </p:cNvPr>
          <p:cNvSpPr>
            <a:spLocks noGrp="1"/>
          </p:cNvSpPr>
          <p:nvPr>
            <p:ph idx="1"/>
          </p:nvPr>
        </p:nvSpPr>
        <p:spPr>
          <a:xfrm>
            <a:off x="6268657" y="2006040"/>
            <a:ext cx="5277214" cy="921886"/>
          </a:xfrm>
          <a:solidFill>
            <a:srgbClr val="9F053C"/>
          </a:solidFill>
          <a:ln>
            <a:solidFill>
              <a:schemeClr val="bg1"/>
            </a:solidFill>
          </a:ln>
        </p:spPr>
        <p:txBody>
          <a:bodyPr>
            <a:normAutofit/>
          </a:bodyPr>
          <a:lstStyle/>
          <a:p>
            <a:pPr marL="0" indent="0">
              <a:lnSpc>
                <a:spcPct val="100000"/>
              </a:lnSpc>
              <a:spcBef>
                <a:spcPts val="0"/>
              </a:spcBef>
              <a:buNone/>
            </a:pPr>
            <a:r>
              <a:rPr lang="sv-SE" dirty="0">
                <a:solidFill>
                  <a:schemeClr val="bg1"/>
                </a:solidFill>
              </a:rPr>
              <a:t>Topp 10 längst tid</a:t>
            </a:r>
            <a:r>
              <a:rPr lang="sv-SE" sz="2000" dirty="0">
                <a:solidFill>
                  <a:schemeClr val="bg1"/>
                </a:solidFill>
              </a:rPr>
              <a:t>: </a:t>
            </a:r>
          </a:p>
          <a:p>
            <a:pPr marL="0" indent="0">
              <a:lnSpc>
                <a:spcPct val="100000"/>
              </a:lnSpc>
              <a:spcBef>
                <a:spcPts val="0"/>
              </a:spcBef>
              <a:buNone/>
            </a:pPr>
            <a:r>
              <a:rPr lang="sv-SE" sz="1800" b="1" dirty="0">
                <a:solidFill>
                  <a:schemeClr val="bg1"/>
                </a:solidFill>
              </a:rPr>
              <a:t>670 – 1156 </a:t>
            </a:r>
            <a:r>
              <a:rPr lang="sv-SE" sz="1800" dirty="0">
                <a:solidFill>
                  <a:schemeClr val="bg1"/>
                </a:solidFill>
              </a:rPr>
              <a:t>dagar</a:t>
            </a:r>
          </a:p>
        </p:txBody>
      </p:sp>
      <p:sp>
        <p:nvSpPr>
          <p:cNvPr id="5" name="Oval 4">
            <a:extLst>
              <a:ext uri="{FF2B5EF4-FFF2-40B4-BE49-F238E27FC236}">
                <a16:creationId xmlns:a16="http://schemas.microsoft.com/office/drawing/2014/main" id="{D85DF63A-F2E7-4A5A-9F92-36115C7B6545}"/>
              </a:ext>
            </a:extLst>
          </p:cNvPr>
          <p:cNvSpPr/>
          <p:nvPr/>
        </p:nvSpPr>
        <p:spPr>
          <a:xfrm>
            <a:off x="272370" y="1607535"/>
            <a:ext cx="5277214" cy="4890079"/>
          </a:xfrm>
          <a:prstGeom prst="ellipse">
            <a:avLst/>
          </a:prstGeom>
          <a:solidFill>
            <a:srgbClr val="079379"/>
          </a:solidFill>
          <a:ln>
            <a:solidFill>
              <a:srgbClr val="04A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Content Placeholder 3">
            <a:extLst>
              <a:ext uri="{FF2B5EF4-FFF2-40B4-BE49-F238E27FC236}">
                <a16:creationId xmlns:a16="http://schemas.microsoft.com/office/drawing/2014/main" id="{3D8469E9-F49D-4B67-80FD-7FC3C0B5FB0A}"/>
              </a:ext>
            </a:extLst>
          </p:cNvPr>
          <p:cNvSpPr txBox="1">
            <a:spLocks/>
          </p:cNvSpPr>
          <p:nvPr/>
        </p:nvSpPr>
        <p:spPr>
          <a:xfrm>
            <a:off x="477512" y="2006040"/>
            <a:ext cx="4855641" cy="1316092"/>
          </a:xfrm>
          <a:prstGeom prst="rect">
            <a:avLst/>
          </a:prstGeom>
          <a:noFill/>
        </p:spPr>
        <p:txBody>
          <a:bodyPr vert="horz" lIns="91440" tIns="45720" rIns="91440" bIns="45720" rtlCol="0">
            <a:normAutofit/>
          </a:bodyPr>
          <a:lstStyle>
            <a:lvl1pPr marL="171450" indent="-171450" algn="l" defTabSz="685800" rtl="0" eaLnBrk="1" latinLnBrk="0" hangingPunct="1">
              <a:lnSpc>
                <a:spcPct val="90000"/>
              </a:lnSpc>
              <a:spcBef>
                <a:spcPts val="750"/>
              </a:spcBef>
              <a:buClr>
                <a:schemeClr val="tx2"/>
              </a:buClr>
              <a:buFont typeface="Arial" charset="0"/>
              <a:buChar char="•"/>
              <a:defRPr sz="2400" kern="1200">
                <a:solidFill>
                  <a:schemeClr val="tx1"/>
                </a:solidFill>
                <a:latin typeface="Corbel" charset="0"/>
                <a:ea typeface="Corbel" charset="0"/>
                <a:cs typeface="Corbel" charset="0"/>
              </a:defRPr>
            </a:lvl1pPr>
            <a:lvl2pPr marL="514350" indent="-171450" algn="l" defTabSz="685800" rtl="0" eaLnBrk="1" latinLnBrk="0" hangingPunct="1">
              <a:lnSpc>
                <a:spcPct val="90000"/>
              </a:lnSpc>
              <a:spcBef>
                <a:spcPts val="375"/>
              </a:spcBef>
              <a:buClr>
                <a:schemeClr val="tx2"/>
              </a:buClr>
              <a:buFont typeface="Arial" charset="0"/>
              <a:buChar char="•"/>
              <a:defRPr sz="2000" kern="1200">
                <a:solidFill>
                  <a:schemeClr val="tx1"/>
                </a:solidFill>
                <a:latin typeface="Corbel" charset="0"/>
                <a:ea typeface="Corbel" charset="0"/>
                <a:cs typeface="Corbel" charset="0"/>
              </a:defRPr>
            </a:lvl2pPr>
            <a:lvl3pPr marL="857250" indent="-171450" algn="l" defTabSz="685800" rtl="0" eaLnBrk="1" latinLnBrk="0" hangingPunct="1">
              <a:lnSpc>
                <a:spcPct val="90000"/>
              </a:lnSpc>
              <a:spcBef>
                <a:spcPts val="375"/>
              </a:spcBef>
              <a:buClr>
                <a:schemeClr val="tx2"/>
              </a:buClr>
              <a:buFont typeface="Arial" charset="0"/>
              <a:buChar char="•"/>
              <a:defRPr sz="1800" kern="1200">
                <a:solidFill>
                  <a:schemeClr val="tx1"/>
                </a:solidFill>
                <a:latin typeface="Corbel" charset="0"/>
                <a:ea typeface="Corbel" charset="0"/>
                <a:cs typeface="Corbel" charset="0"/>
              </a:defRPr>
            </a:lvl3pPr>
            <a:lvl4pPr marL="1200150" indent="-171450" algn="l" defTabSz="685800" rtl="0" eaLnBrk="1" latinLnBrk="0" hangingPunct="1">
              <a:lnSpc>
                <a:spcPct val="90000"/>
              </a:lnSpc>
              <a:spcBef>
                <a:spcPts val="375"/>
              </a:spcBef>
              <a:buClr>
                <a:schemeClr val="tx2"/>
              </a:buClr>
              <a:buFont typeface="Arial" charset="0"/>
              <a:buChar char="•"/>
              <a:defRPr sz="1600" kern="1200">
                <a:solidFill>
                  <a:schemeClr val="tx1"/>
                </a:solidFill>
                <a:latin typeface="Corbel" charset="0"/>
                <a:ea typeface="Corbel" charset="0"/>
                <a:cs typeface="Corbel" charset="0"/>
              </a:defRPr>
            </a:lvl4pPr>
            <a:lvl5pPr marL="1543050" indent="-171450" algn="l" defTabSz="685800" rtl="0" eaLnBrk="1" latinLnBrk="0" hangingPunct="1">
              <a:lnSpc>
                <a:spcPct val="90000"/>
              </a:lnSpc>
              <a:spcBef>
                <a:spcPts val="375"/>
              </a:spcBef>
              <a:buClr>
                <a:schemeClr val="tx2"/>
              </a:buClr>
              <a:buFont typeface="Arial" charset="0"/>
              <a:buChar char="•"/>
              <a:defRPr sz="1400" kern="1200">
                <a:solidFill>
                  <a:schemeClr val="tx1"/>
                </a:solidFill>
                <a:latin typeface="Corbel" charset="0"/>
                <a:ea typeface="Corbel" charset="0"/>
                <a:cs typeface="Corbe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sv-SE" dirty="0"/>
              <a:t>Topp 5 + 10 kortast tid</a:t>
            </a:r>
            <a:r>
              <a:rPr lang="sv-SE" sz="2000" dirty="0"/>
              <a:t>: </a:t>
            </a:r>
          </a:p>
          <a:p>
            <a:pPr marL="0" indent="0" algn="ctr">
              <a:spcBef>
                <a:spcPts val="0"/>
              </a:spcBef>
              <a:buNone/>
            </a:pPr>
            <a:r>
              <a:rPr lang="sv-SE" sz="1800" b="1" dirty="0"/>
              <a:t>14-30 dagar  </a:t>
            </a:r>
            <a:r>
              <a:rPr lang="sv-SE" sz="1800" dirty="0"/>
              <a:t>för 5 smittskyddsläkemedel; </a:t>
            </a:r>
          </a:p>
          <a:p>
            <a:pPr marL="0" indent="0" algn="ctr">
              <a:spcBef>
                <a:spcPts val="0"/>
              </a:spcBef>
              <a:buNone/>
            </a:pPr>
            <a:r>
              <a:rPr lang="sv-SE" sz="1800" b="1" dirty="0"/>
              <a:t>46-79 dagar </a:t>
            </a:r>
            <a:r>
              <a:rPr lang="sv-SE" sz="1800" dirty="0"/>
              <a:t>för 10 övriga kortaste</a:t>
            </a:r>
          </a:p>
          <a:p>
            <a:pPr marL="1028700" lvl="3" indent="0" algn="ctr">
              <a:buFont typeface="Arial" charset="0"/>
              <a:buNone/>
            </a:pPr>
            <a:endParaRPr lang="sv-SE" sz="1200" dirty="0"/>
          </a:p>
        </p:txBody>
      </p:sp>
      <p:sp>
        <p:nvSpPr>
          <p:cNvPr id="6" name="Rectangle 5">
            <a:extLst>
              <a:ext uri="{FF2B5EF4-FFF2-40B4-BE49-F238E27FC236}">
                <a16:creationId xmlns:a16="http://schemas.microsoft.com/office/drawing/2014/main" id="{3E1F8F19-77CB-47CE-87DC-A5E8D43B5664}"/>
              </a:ext>
            </a:extLst>
          </p:cNvPr>
          <p:cNvSpPr/>
          <p:nvPr/>
        </p:nvSpPr>
        <p:spPr>
          <a:xfrm>
            <a:off x="272369" y="2927926"/>
            <a:ext cx="5277216" cy="3628841"/>
          </a:xfrm>
          <a:prstGeom prst="rect">
            <a:avLst/>
          </a:prstGeom>
          <a:solidFill>
            <a:srgbClr val="FFFFFF">
              <a:alpha val="67843"/>
            </a:srgbClr>
          </a:solidFill>
          <a:ln>
            <a:solidFill>
              <a:srgbClr val="FFFFFF">
                <a:alpha val="67059"/>
              </a:srgbClr>
            </a:solidFill>
          </a:ln>
        </p:spPr>
        <p:style>
          <a:lnRef idx="2">
            <a:schemeClr val="accent1">
              <a:shade val="50000"/>
            </a:schemeClr>
          </a:lnRef>
          <a:fillRef idx="1">
            <a:schemeClr val="accent1"/>
          </a:fillRef>
          <a:effectRef idx="0">
            <a:schemeClr val="accent1"/>
          </a:effectRef>
          <a:fontRef idx="minor">
            <a:schemeClr val="lt1"/>
          </a:fontRef>
        </p:style>
        <p:txBody>
          <a:bodyPr lIns="792000" tIns="0" rIns="648000" rtlCol="0" anchor="ctr"/>
          <a:lstStyle/>
          <a:p>
            <a:pPr marL="285750" indent="-285750">
              <a:buFont typeface="Arial" panose="020B0604020202020204" pitchFamily="34" charset="0"/>
              <a:buChar char="•"/>
            </a:pPr>
            <a:r>
              <a:rPr lang="sv-SE" dirty="0">
                <a:solidFill>
                  <a:schemeClr val="tx1"/>
                </a:solidFill>
              </a:rPr>
              <a:t>Smittskyddsläkemedel snabb process</a:t>
            </a:r>
          </a:p>
          <a:p>
            <a:pPr marL="285750" indent="-285750">
              <a:buFont typeface="Arial" panose="020B0604020202020204" pitchFamily="34" charset="0"/>
              <a:buChar char="•"/>
            </a:pPr>
            <a:r>
              <a:rPr lang="sv-SE" dirty="0">
                <a:solidFill>
                  <a:schemeClr val="tx1"/>
                </a:solidFill>
              </a:rPr>
              <a:t>De flesta via subventionssystemet</a:t>
            </a:r>
          </a:p>
          <a:p>
            <a:pPr marL="742950" lvl="1" indent="-285750">
              <a:buFont typeface="Arial" panose="020B0604020202020204" pitchFamily="34" charset="0"/>
              <a:buChar char="•"/>
            </a:pPr>
            <a:r>
              <a:rPr lang="sv-SE" sz="1600" dirty="0">
                <a:solidFill>
                  <a:schemeClr val="tx1"/>
                </a:solidFill>
              </a:rPr>
              <a:t>Ofta inom ett område där liknande läkemedel nyligen blivit utvärderade</a:t>
            </a:r>
          </a:p>
          <a:p>
            <a:pPr marL="742950" lvl="1" indent="-285750">
              <a:buFont typeface="Arial" panose="020B0604020202020204" pitchFamily="34" charset="0"/>
              <a:buChar char="•"/>
            </a:pPr>
            <a:r>
              <a:rPr lang="sv-SE" sz="1600" dirty="0">
                <a:solidFill>
                  <a:schemeClr val="tx1"/>
                </a:solidFill>
              </a:rPr>
              <a:t>Tydlig process</a:t>
            </a:r>
          </a:p>
          <a:p>
            <a:pPr marL="285750" indent="-285750">
              <a:buFont typeface="Arial" panose="020B0604020202020204" pitchFamily="34" charset="0"/>
              <a:buChar char="•"/>
            </a:pPr>
            <a:r>
              <a:rPr lang="sv-SE" dirty="0">
                <a:solidFill>
                  <a:schemeClr val="tx1"/>
                </a:solidFill>
              </a:rPr>
              <a:t>Generellt hög svårighetsgrad</a:t>
            </a:r>
          </a:p>
          <a:p>
            <a:pPr marL="285750" indent="-285750">
              <a:buFont typeface="Arial" panose="020B0604020202020204" pitchFamily="34" charset="0"/>
              <a:buChar char="•"/>
            </a:pPr>
            <a:r>
              <a:rPr lang="sv-SE" dirty="0">
                <a:solidFill>
                  <a:schemeClr val="tx1"/>
                </a:solidFill>
              </a:rPr>
              <a:t>Varierande ICER</a:t>
            </a:r>
          </a:p>
          <a:p>
            <a:pPr marL="285750" indent="-285750">
              <a:buFont typeface="Arial" panose="020B0604020202020204" pitchFamily="34" charset="0"/>
              <a:buChar char="•"/>
            </a:pPr>
            <a:endParaRPr lang="sv-SE" dirty="0">
              <a:solidFill>
                <a:schemeClr val="tx1"/>
              </a:solidFill>
            </a:endParaRPr>
          </a:p>
          <a:p>
            <a:pPr marL="285750" indent="-285750">
              <a:buFont typeface="Arial" panose="020B0604020202020204" pitchFamily="34" charset="0"/>
              <a:buChar char="•"/>
            </a:pPr>
            <a:endParaRPr lang="sv-SE" dirty="0">
              <a:solidFill>
                <a:schemeClr val="tx1"/>
              </a:solidFill>
            </a:endParaRPr>
          </a:p>
          <a:p>
            <a:pPr algn="ctr"/>
            <a:endParaRPr lang="sv-SE" dirty="0"/>
          </a:p>
        </p:txBody>
      </p:sp>
    </p:spTree>
    <p:extLst>
      <p:ext uri="{BB962C8B-B14F-4D97-AF65-F5344CB8AC3E}">
        <p14:creationId xmlns:p14="http://schemas.microsoft.com/office/powerpoint/2010/main" val="3017455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2E04D8F9-B006-462A-B150-63790449C8C7}"/>
              </a:ext>
            </a:extLst>
          </p:cNvPr>
          <p:cNvSpPr>
            <a:spLocks noGrp="1"/>
          </p:cNvSpPr>
          <p:nvPr>
            <p:ph idx="1"/>
          </p:nvPr>
        </p:nvSpPr>
        <p:spPr>
          <a:xfrm>
            <a:off x="362309" y="1402672"/>
            <a:ext cx="8856995" cy="5192092"/>
          </a:xfrm>
        </p:spPr>
        <p:txBody>
          <a:bodyPr>
            <a:normAutofit fontScale="92500"/>
          </a:bodyPr>
          <a:lstStyle/>
          <a:p>
            <a:r>
              <a:rPr lang="sv-SE" dirty="0"/>
              <a:t>Analysen visar att knappt två tredjedelar av nya EMA-godkända läkemedel är tillgängliga för svenska patienter.</a:t>
            </a:r>
            <a:br>
              <a:rPr lang="sv-SE" dirty="0"/>
            </a:br>
            <a:endParaRPr lang="sv-SE" dirty="0"/>
          </a:p>
          <a:p>
            <a:r>
              <a:rPr lang="sv-SE" dirty="0"/>
              <a:t>En stor andel av de icke-tillgängliga läkemedlen bedöms sakna ett fullgott ersättningsalternativ. </a:t>
            </a:r>
          </a:p>
          <a:p>
            <a:pPr lvl="1"/>
            <a:r>
              <a:rPr lang="sv-SE" dirty="0"/>
              <a:t>Främst på grund av att de berör sjukdomsområden med begränsade behandlingsalternativ, har ett unikt administreringssätt eller verkningsmekanism.</a:t>
            </a:r>
          </a:p>
          <a:p>
            <a:pPr marL="0" indent="0">
              <a:buNone/>
            </a:pPr>
            <a:endParaRPr lang="sv-SE" dirty="0"/>
          </a:p>
          <a:p>
            <a:r>
              <a:rPr lang="sv-SE" dirty="0"/>
              <a:t>I genomsnitt tar det 10 månader för ett läkemedel att bli tillgängligt </a:t>
            </a:r>
          </a:p>
          <a:p>
            <a:pPr lvl="1"/>
            <a:r>
              <a:rPr lang="sv-SE" dirty="0"/>
              <a:t>Stor variation i tid till tillgänglighet </a:t>
            </a:r>
          </a:p>
          <a:p>
            <a:pPr lvl="1"/>
            <a:r>
              <a:rPr lang="sv-SE" dirty="0"/>
              <a:t>Utrymme att förbättra vissa processer?</a:t>
            </a:r>
          </a:p>
          <a:p>
            <a:endParaRPr lang="sv-SE" dirty="0"/>
          </a:p>
          <a:p>
            <a:r>
              <a:rPr lang="sv-SE" dirty="0"/>
              <a:t>Uppföljande kvalitativa analyser vore ett värdefullt komplement, för att kunna tolka studiens resultat och bedöma rimligheten i tid till och faktisk tillgänglighet i Sverige.</a:t>
            </a:r>
          </a:p>
        </p:txBody>
      </p:sp>
      <p:sp>
        <p:nvSpPr>
          <p:cNvPr id="4" name="Platshållare för bildnummer 3">
            <a:extLst>
              <a:ext uri="{FF2B5EF4-FFF2-40B4-BE49-F238E27FC236}">
                <a16:creationId xmlns:a16="http://schemas.microsoft.com/office/drawing/2014/main" id="{6B5AA3D7-46D6-4173-AC17-14CF9A333365}"/>
              </a:ext>
            </a:extLst>
          </p:cNvPr>
          <p:cNvSpPr>
            <a:spLocks noGrp="1"/>
          </p:cNvSpPr>
          <p:nvPr>
            <p:ph type="sldNum" sz="quarter" idx="12"/>
          </p:nvPr>
        </p:nvSpPr>
        <p:spPr/>
        <p:txBody>
          <a:bodyPr/>
          <a:lstStyle/>
          <a:p>
            <a:fld id="{53880567-7582-2141-B11F-F712F4FF5528}" type="slidenum">
              <a:rPr lang="en-US" smtClean="0"/>
              <a:pPr/>
              <a:t>9</a:t>
            </a:fld>
            <a:endParaRPr lang="en-US" dirty="0"/>
          </a:p>
        </p:txBody>
      </p:sp>
      <p:sp>
        <p:nvSpPr>
          <p:cNvPr id="16" name="Rubrik 4">
            <a:extLst>
              <a:ext uri="{FF2B5EF4-FFF2-40B4-BE49-F238E27FC236}">
                <a16:creationId xmlns:a16="http://schemas.microsoft.com/office/drawing/2014/main" id="{F31B30BC-CA0B-4E00-8515-A208A6A504BF}"/>
              </a:ext>
            </a:extLst>
          </p:cNvPr>
          <p:cNvSpPr>
            <a:spLocks noGrp="1"/>
          </p:cNvSpPr>
          <p:nvPr>
            <p:ph type="title"/>
          </p:nvPr>
        </p:nvSpPr>
        <p:spPr>
          <a:xfrm>
            <a:off x="362309" y="527315"/>
            <a:ext cx="10364475" cy="615950"/>
          </a:xfrm>
        </p:spPr>
        <p:txBody>
          <a:bodyPr>
            <a:normAutofit/>
          </a:bodyPr>
          <a:lstStyle/>
          <a:p>
            <a:r>
              <a:rPr lang="sv-SE" dirty="0">
                <a:highlight>
                  <a:srgbClr val="FFFFFF"/>
                </a:highlight>
              </a:rPr>
              <a:t>Slutsats</a:t>
            </a:r>
            <a:endParaRPr lang="en-US" dirty="0">
              <a:highlight>
                <a:srgbClr val="FFFFFF"/>
              </a:highlight>
            </a:endParaRPr>
          </a:p>
        </p:txBody>
      </p:sp>
      <p:pic>
        <p:nvPicPr>
          <p:cNvPr id="8" name="Picture 7">
            <a:extLst>
              <a:ext uri="{FF2B5EF4-FFF2-40B4-BE49-F238E27FC236}">
                <a16:creationId xmlns:a16="http://schemas.microsoft.com/office/drawing/2014/main" id="{2690D106-7F61-4620-B433-9911000423C3}"/>
              </a:ext>
            </a:extLst>
          </p:cNvPr>
          <p:cNvPicPr>
            <a:picLocks noChangeAspect="1"/>
          </p:cNvPicPr>
          <p:nvPr/>
        </p:nvPicPr>
        <p:blipFill>
          <a:blip r:embed="rId3"/>
          <a:stretch>
            <a:fillRect/>
          </a:stretch>
        </p:blipFill>
        <p:spPr>
          <a:xfrm>
            <a:off x="9511486" y="3780744"/>
            <a:ext cx="2008212" cy="2008212"/>
          </a:xfrm>
          <a:prstGeom prst="rect">
            <a:avLst/>
          </a:prstGeom>
        </p:spPr>
      </p:pic>
      <p:pic>
        <p:nvPicPr>
          <p:cNvPr id="12" name="Picture 11">
            <a:extLst>
              <a:ext uri="{FF2B5EF4-FFF2-40B4-BE49-F238E27FC236}">
                <a16:creationId xmlns:a16="http://schemas.microsoft.com/office/drawing/2014/main" id="{55AC0180-1DBB-4400-A125-A80F0DE8166C}"/>
              </a:ext>
            </a:extLst>
          </p:cNvPr>
          <p:cNvPicPr>
            <a:picLocks noChangeAspect="1"/>
          </p:cNvPicPr>
          <p:nvPr/>
        </p:nvPicPr>
        <p:blipFill>
          <a:blip r:embed="rId4"/>
          <a:stretch>
            <a:fillRect/>
          </a:stretch>
        </p:blipFill>
        <p:spPr>
          <a:xfrm>
            <a:off x="9489974" y="1874423"/>
            <a:ext cx="2008211" cy="1338926"/>
          </a:xfrm>
          <a:prstGeom prst="rect">
            <a:avLst/>
          </a:prstGeom>
        </p:spPr>
      </p:pic>
    </p:spTree>
    <p:extLst>
      <p:ext uri="{BB962C8B-B14F-4D97-AF65-F5344CB8AC3E}">
        <p14:creationId xmlns:p14="http://schemas.microsoft.com/office/powerpoint/2010/main" val="1566222379"/>
      </p:ext>
    </p:extLst>
  </p:cSld>
  <p:clrMapOvr>
    <a:masterClrMapping/>
  </p:clrMapOvr>
</p:sld>
</file>

<file path=ppt/theme/theme1.xml><?xml version="1.0" encoding="utf-8"?>
<a:theme xmlns:a="http://schemas.openxmlformats.org/drawingml/2006/main" name="Office-tema">
  <a:themeElements>
    <a:clrScheme name="Test 8">
      <a:dk1>
        <a:srgbClr val="000000"/>
      </a:dk1>
      <a:lt1>
        <a:srgbClr val="FFFFFF"/>
      </a:lt1>
      <a:dk2>
        <a:srgbClr val="04A351"/>
      </a:dk2>
      <a:lt2>
        <a:srgbClr val="ACCA34"/>
      </a:lt2>
      <a:accent1>
        <a:srgbClr val="5EB241"/>
      </a:accent1>
      <a:accent2>
        <a:srgbClr val="7CCA61"/>
      </a:accent2>
      <a:accent3>
        <a:srgbClr val="079379"/>
      </a:accent3>
      <a:accent4>
        <a:srgbClr val="2BABBF"/>
      </a:accent4>
      <a:accent5>
        <a:srgbClr val="0038D9"/>
      </a:accent5>
      <a:accent6>
        <a:srgbClr val="0F6FC6"/>
      </a:accent6>
      <a:hlink>
        <a:srgbClr val="0563C1"/>
      </a:hlink>
      <a:folHlink>
        <a:srgbClr val="194F71"/>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uantify PPT template 2018-01-16" id="{FFF25E06-1F4E-481A-B1BC-95CB303DA311}" vid="{080C4595-D242-4D45-9B69-A3618F7523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Quantify PPT template 16-9</Template>
  <TotalTime>7337</TotalTime>
  <Words>1856</Words>
  <Application>Microsoft Office PowerPoint</Application>
  <PresentationFormat>Widescreen</PresentationFormat>
  <Paragraphs>271</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Corbel</vt:lpstr>
      <vt:lpstr>Office-tema</vt:lpstr>
      <vt:lpstr>Tillgänglighet till nya läkemedel  Lägesbeskrivning Sverige – 143 nya EMA-godkännanden</vt:lpstr>
      <vt:lpstr>Bakgrund och syfte</vt:lpstr>
      <vt:lpstr>Resultat: 2 av 3 nya läkemedel tillgängliga i Sverige</vt:lpstr>
      <vt:lpstr>19 av de 49 icke-tillgängliga läkemedlen bedöms vara ersättningsbara</vt:lpstr>
      <vt:lpstr>30 av 49 kategoriseras som icke ersättningsbara</vt:lpstr>
      <vt:lpstr>Jämförelse med Danmark, Finland och Norge</vt:lpstr>
      <vt:lpstr>I genomsnitt tar det 10 mån för ett läkemedel att bli tillgängligt i Sverige</vt:lpstr>
      <vt:lpstr>Läkemedel med längst, respektive kortast, tid till patientaccess</vt:lpstr>
      <vt:lpstr>Slutsats</vt:lpstr>
      <vt:lpstr>Författare och kontakt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Jenny Wiberg</dc:creator>
  <cp:lastModifiedBy>ÅsaB</cp:lastModifiedBy>
  <cp:revision>684</cp:revision>
  <cp:lastPrinted>2017-01-22T15:47:19Z</cp:lastPrinted>
  <dcterms:created xsi:type="dcterms:W3CDTF">2018-02-27T12:48:46Z</dcterms:created>
  <dcterms:modified xsi:type="dcterms:W3CDTF">2018-12-05T18:34:22Z</dcterms:modified>
</cp:coreProperties>
</file>